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72" r:id="rId8"/>
    <p:sldId id="277" r:id="rId9"/>
    <p:sldId id="278" r:id="rId10"/>
    <p:sldId id="262" r:id="rId11"/>
    <p:sldId id="281" r:id="rId12"/>
    <p:sldId id="283" r:id="rId13"/>
    <p:sldId id="264" r:id="rId14"/>
    <p:sldId id="282" r:id="rId15"/>
    <p:sldId id="273" r:id="rId16"/>
    <p:sldId id="274" r:id="rId17"/>
    <p:sldId id="265" r:id="rId18"/>
    <p:sldId id="266" r:id="rId19"/>
    <p:sldId id="267" r:id="rId20"/>
    <p:sldId id="275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7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7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3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8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4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FC78-8429-4749-A98B-71AF3C8AE4B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8A57-B9B1-45DC-A537-90AF6F4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Práca</a:t>
            </a:r>
            <a:r>
              <a:rPr lang="en-US" dirty="0" smtClean="0"/>
              <a:t> s </a:t>
            </a:r>
            <a:r>
              <a:rPr lang="en-US" dirty="0" err="1" smtClean="0"/>
              <a:t>experimentálnymi</a:t>
            </a:r>
            <a:r>
              <a:rPr lang="en-US" dirty="0" smtClean="0"/>
              <a:t> </a:t>
            </a:r>
            <a:r>
              <a:rPr lang="en-US" dirty="0" err="1" smtClean="0"/>
              <a:t>dátami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Úvodné</a:t>
            </a:r>
            <a:r>
              <a:rPr lang="en-US" dirty="0" smtClean="0"/>
              <a:t> </a:t>
            </a:r>
            <a:r>
              <a:rPr lang="en-US" dirty="0" err="1" smtClean="0"/>
              <a:t>sústredenie</a:t>
            </a:r>
            <a:r>
              <a:rPr lang="en-US" dirty="0" smtClean="0"/>
              <a:t> TMF</a:t>
            </a:r>
          </a:p>
          <a:p>
            <a:r>
              <a:rPr lang="en-US" dirty="0" err="1" smtClean="0"/>
              <a:t>Október</a:t>
            </a:r>
            <a:r>
              <a:rPr lang="en-US" dirty="0" smtClean="0"/>
              <a:t> 2015 Bratislava</a:t>
            </a:r>
          </a:p>
          <a:p>
            <a:endParaRPr lang="en-US" dirty="0"/>
          </a:p>
          <a:p>
            <a:r>
              <a:rPr lang="en-US" dirty="0" smtClean="0"/>
              <a:t>Michal Hledík</a:t>
            </a:r>
          </a:p>
          <a:p>
            <a:r>
              <a:rPr lang="en-US" dirty="0" smtClean="0"/>
              <a:t>mhledik@gmail.com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Šírenie</a:t>
            </a:r>
            <a:r>
              <a:rPr lang="en-US" dirty="0" smtClean="0"/>
              <a:t> </a:t>
            </a:r>
            <a:r>
              <a:rPr lang="en-US" dirty="0" err="1" smtClean="0"/>
              <a:t>chýb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Odhadujeme</a:t>
            </a:r>
            <a:r>
              <a:rPr lang="en-US" dirty="0" smtClean="0"/>
              <a:t> </a:t>
            </a:r>
            <a:r>
              <a:rPr lang="en-US" dirty="0" err="1" smtClean="0"/>
              <a:t>chybu</a:t>
            </a:r>
            <a:r>
              <a:rPr lang="en-US" dirty="0" smtClean="0"/>
              <a:t> </a:t>
            </a:r>
            <a:r>
              <a:rPr lang="en-US" dirty="0" err="1" smtClean="0"/>
              <a:t>odvodenej</a:t>
            </a:r>
            <a:r>
              <a:rPr lang="en-US" dirty="0" smtClean="0"/>
              <a:t> </a:t>
            </a:r>
            <a:r>
              <a:rPr lang="en-US" dirty="0" err="1" smtClean="0"/>
              <a:t>veličiny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8337" y="1638673"/>
            <a:ext cx="4699001" cy="4976027"/>
          </a:xfrm>
        </p:spPr>
        <p:txBody>
          <a:bodyPr>
            <a:normAutofit/>
          </a:bodyPr>
          <a:lstStyle/>
          <a:p>
            <a:r>
              <a:rPr lang="en-US" dirty="0" smtClean="0"/>
              <a:t>Interval x </a:t>
            </a:r>
            <a:r>
              <a:rPr lang="en-US" dirty="0" smtClean="0">
                <a:sym typeface="Wingdings" panose="05000000000000000000" pitchFamily="2" charset="2"/>
              </a:rPr>
              <a:t> interval y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Nájsť</a:t>
            </a:r>
            <a:r>
              <a:rPr lang="en-US" dirty="0" smtClean="0">
                <a:sym typeface="Wingdings" panose="05000000000000000000" pitchFamily="2" charset="2"/>
              </a:rPr>
              <a:t> max a min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Pracné</a:t>
            </a:r>
            <a:r>
              <a:rPr lang="en-US" dirty="0" smtClean="0">
                <a:sym typeface="Wingdings" panose="05000000000000000000" pitchFamily="2" charset="2"/>
              </a:rPr>
              <a:t> ale </a:t>
            </a:r>
            <a:r>
              <a:rPr lang="en-US" dirty="0" err="1" smtClean="0">
                <a:sym typeface="Wingdings" panose="05000000000000000000" pitchFamily="2" charset="2"/>
              </a:rPr>
              <a:t>funguje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5100" y="2158187"/>
            <a:ext cx="5384800" cy="4305300"/>
            <a:chOff x="4267200" y="1295400"/>
            <a:chExt cx="5384800" cy="430530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5194300" y="1295400"/>
              <a:ext cx="0" cy="4178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029200" y="5257800"/>
              <a:ext cx="4584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4267200" y="1943100"/>
              <a:ext cx="5384800" cy="3124200"/>
            </a:xfrm>
            <a:custGeom>
              <a:avLst/>
              <a:gdLst>
                <a:gd name="connsiteX0" fmla="*/ 0 w 5384800"/>
                <a:gd name="connsiteY0" fmla="*/ 3124200 h 3124200"/>
                <a:gd name="connsiteX1" fmla="*/ 1993900 w 5384800"/>
                <a:gd name="connsiteY1" fmla="*/ 2870200 h 3124200"/>
                <a:gd name="connsiteX2" fmla="*/ 2705100 w 5384800"/>
                <a:gd name="connsiteY2" fmla="*/ 1854200 h 3124200"/>
                <a:gd name="connsiteX3" fmla="*/ 3581400 w 5384800"/>
                <a:gd name="connsiteY3" fmla="*/ 812800 h 3124200"/>
                <a:gd name="connsiteX4" fmla="*/ 5384800 w 5384800"/>
                <a:gd name="connsiteY4" fmla="*/ 0 h 3124200"/>
                <a:gd name="connsiteX0" fmla="*/ 0 w 5384800"/>
                <a:gd name="connsiteY0" fmla="*/ 3124200 h 3124200"/>
                <a:gd name="connsiteX1" fmla="*/ 1993900 w 5384800"/>
                <a:gd name="connsiteY1" fmla="*/ 2870200 h 3124200"/>
                <a:gd name="connsiteX2" fmla="*/ 2679700 w 5384800"/>
                <a:gd name="connsiteY2" fmla="*/ 1689100 h 3124200"/>
                <a:gd name="connsiteX3" fmla="*/ 3581400 w 5384800"/>
                <a:gd name="connsiteY3" fmla="*/ 812800 h 3124200"/>
                <a:gd name="connsiteX4" fmla="*/ 5384800 w 5384800"/>
                <a:gd name="connsiteY4" fmla="*/ 0 h 3124200"/>
                <a:gd name="connsiteX0" fmla="*/ 0 w 5384800"/>
                <a:gd name="connsiteY0" fmla="*/ 3124200 h 3124200"/>
                <a:gd name="connsiteX1" fmla="*/ 1371600 w 5384800"/>
                <a:gd name="connsiteY1" fmla="*/ 2946400 h 3124200"/>
                <a:gd name="connsiteX2" fmla="*/ 2679700 w 5384800"/>
                <a:gd name="connsiteY2" fmla="*/ 1689100 h 3124200"/>
                <a:gd name="connsiteX3" fmla="*/ 3581400 w 5384800"/>
                <a:gd name="connsiteY3" fmla="*/ 812800 h 3124200"/>
                <a:gd name="connsiteX4" fmla="*/ 5384800 w 5384800"/>
                <a:gd name="connsiteY4" fmla="*/ 0 h 3124200"/>
                <a:gd name="connsiteX0" fmla="*/ 0 w 5384800"/>
                <a:gd name="connsiteY0" fmla="*/ 3124200 h 3124200"/>
                <a:gd name="connsiteX1" fmla="*/ 1371600 w 5384800"/>
                <a:gd name="connsiteY1" fmla="*/ 2946400 h 3124200"/>
                <a:gd name="connsiteX2" fmla="*/ 2679700 w 5384800"/>
                <a:gd name="connsiteY2" fmla="*/ 1689100 h 3124200"/>
                <a:gd name="connsiteX3" fmla="*/ 2959100 w 5384800"/>
                <a:gd name="connsiteY3" fmla="*/ 901700 h 3124200"/>
                <a:gd name="connsiteX4" fmla="*/ 5384800 w 5384800"/>
                <a:gd name="connsiteY4" fmla="*/ 0 h 3124200"/>
                <a:gd name="connsiteX0" fmla="*/ 0 w 5384800"/>
                <a:gd name="connsiteY0" fmla="*/ 3124200 h 3166603"/>
                <a:gd name="connsiteX1" fmla="*/ 1371600 w 5384800"/>
                <a:gd name="connsiteY1" fmla="*/ 2946400 h 3166603"/>
                <a:gd name="connsiteX2" fmla="*/ 2959100 w 5384800"/>
                <a:gd name="connsiteY2" fmla="*/ 901700 h 3166603"/>
                <a:gd name="connsiteX3" fmla="*/ 5384800 w 5384800"/>
                <a:gd name="connsiteY3" fmla="*/ 0 h 3166603"/>
                <a:gd name="connsiteX0" fmla="*/ 0 w 5384800"/>
                <a:gd name="connsiteY0" fmla="*/ 3124200 h 3124200"/>
                <a:gd name="connsiteX1" fmla="*/ 2057400 w 5384800"/>
                <a:gd name="connsiteY1" fmla="*/ 2527300 h 3124200"/>
                <a:gd name="connsiteX2" fmla="*/ 2959100 w 5384800"/>
                <a:gd name="connsiteY2" fmla="*/ 901700 h 3124200"/>
                <a:gd name="connsiteX3" fmla="*/ 5384800 w 5384800"/>
                <a:gd name="connsiteY3" fmla="*/ 0 h 3124200"/>
                <a:gd name="connsiteX0" fmla="*/ 0 w 5384800"/>
                <a:gd name="connsiteY0" fmla="*/ 3124200 h 3124200"/>
                <a:gd name="connsiteX1" fmla="*/ 2057400 w 5384800"/>
                <a:gd name="connsiteY1" fmla="*/ 2527300 h 3124200"/>
                <a:gd name="connsiteX2" fmla="*/ 3327400 w 5384800"/>
                <a:gd name="connsiteY2" fmla="*/ 825500 h 3124200"/>
                <a:gd name="connsiteX3" fmla="*/ 5384800 w 5384800"/>
                <a:gd name="connsiteY3" fmla="*/ 0 h 3124200"/>
                <a:gd name="connsiteX0" fmla="*/ 0 w 5384800"/>
                <a:gd name="connsiteY0" fmla="*/ 3124200 h 3124200"/>
                <a:gd name="connsiteX1" fmla="*/ 2057400 w 5384800"/>
                <a:gd name="connsiteY1" fmla="*/ 2527300 h 3124200"/>
                <a:gd name="connsiteX2" fmla="*/ 3327400 w 5384800"/>
                <a:gd name="connsiteY2" fmla="*/ 825500 h 3124200"/>
                <a:gd name="connsiteX3" fmla="*/ 5384800 w 5384800"/>
                <a:gd name="connsiteY3" fmla="*/ 0 h 3124200"/>
                <a:gd name="connsiteX0" fmla="*/ 0 w 5384800"/>
                <a:gd name="connsiteY0" fmla="*/ 3124200 h 3124200"/>
                <a:gd name="connsiteX1" fmla="*/ 1727200 w 5384800"/>
                <a:gd name="connsiteY1" fmla="*/ 2755900 h 3124200"/>
                <a:gd name="connsiteX2" fmla="*/ 3327400 w 5384800"/>
                <a:gd name="connsiteY2" fmla="*/ 825500 h 3124200"/>
                <a:gd name="connsiteX3" fmla="*/ 5384800 w 5384800"/>
                <a:gd name="connsiteY3" fmla="*/ 0 h 3124200"/>
                <a:gd name="connsiteX0" fmla="*/ 0 w 5384800"/>
                <a:gd name="connsiteY0" fmla="*/ 3124200 h 3124200"/>
                <a:gd name="connsiteX1" fmla="*/ 1727200 w 5384800"/>
                <a:gd name="connsiteY1" fmla="*/ 2755900 h 3124200"/>
                <a:gd name="connsiteX2" fmla="*/ 3327400 w 5384800"/>
                <a:gd name="connsiteY2" fmla="*/ 825500 h 3124200"/>
                <a:gd name="connsiteX3" fmla="*/ 5384800 w 5384800"/>
                <a:gd name="connsiteY3" fmla="*/ 0 h 312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4800" h="3124200">
                  <a:moveTo>
                    <a:pt x="0" y="3124200"/>
                  </a:moveTo>
                  <a:cubicBezTo>
                    <a:pt x="771525" y="3103033"/>
                    <a:pt x="1172633" y="3139017"/>
                    <a:pt x="1727200" y="2755900"/>
                  </a:cubicBezTo>
                  <a:cubicBezTo>
                    <a:pt x="2281767" y="2372783"/>
                    <a:pt x="2565400" y="1500717"/>
                    <a:pt x="3327400" y="825500"/>
                  </a:cubicBezTo>
                  <a:cubicBezTo>
                    <a:pt x="4089400" y="150283"/>
                    <a:pt x="4706408" y="251883"/>
                    <a:pt x="5384800" y="0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137400" y="1498600"/>
              <a:ext cx="0" cy="4102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89900" y="1498600"/>
              <a:ext cx="0" cy="4102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699000" y="2413000"/>
              <a:ext cx="405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787900" y="3263900"/>
              <a:ext cx="405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137400" y="4686300"/>
              <a:ext cx="952500" cy="1270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626101" y="2400300"/>
              <a:ext cx="0" cy="86360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68374" y="6176963"/>
                <a:ext cx="127926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74" y="6176963"/>
                <a:ext cx="127926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9176" y="2131202"/>
                <a:ext cx="262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76" y="2131202"/>
                <a:ext cx="26289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93054" y="6095644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054" y="6095644"/>
                <a:ext cx="2834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856" y="3386246"/>
                <a:ext cx="12844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6" y="3386246"/>
                <a:ext cx="128445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0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Odhadujeme</a:t>
            </a:r>
            <a:r>
              <a:rPr lang="en-US" dirty="0" smtClean="0"/>
              <a:t> </a:t>
            </a:r>
            <a:r>
              <a:rPr lang="en-US" dirty="0" err="1" smtClean="0"/>
              <a:t>chybu</a:t>
            </a:r>
            <a:r>
              <a:rPr lang="en-US" dirty="0" smtClean="0"/>
              <a:t> </a:t>
            </a:r>
            <a:r>
              <a:rPr lang="en-US" dirty="0" err="1" smtClean="0"/>
              <a:t>odvodenej</a:t>
            </a:r>
            <a:r>
              <a:rPr lang="en-US" dirty="0" smtClean="0"/>
              <a:t> </a:t>
            </a:r>
            <a:r>
              <a:rPr lang="en-US" dirty="0" err="1" smtClean="0"/>
              <a:t>veličiny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48337" y="1638673"/>
                <a:ext cx="4699001" cy="49760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Interval x </a:t>
                </a:r>
                <a:r>
                  <a:rPr lang="en-US" dirty="0" smtClean="0">
                    <a:sym typeface="Wingdings" panose="05000000000000000000" pitchFamily="2" charset="2"/>
                  </a:rPr>
                  <a:t> interval y</a:t>
                </a:r>
              </a:p>
              <a:p>
                <a:r>
                  <a:rPr lang="en-US" dirty="0" err="1" smtClean="0">
                    <a:sym typeface="Wingdings" panose="05000000000000000000" pitchFamily="2" charset="2"/>
                  </a:rPr>
                  <a:t>Nájsť</a:t>
                </a:r>
                <a:r>
                  <a:rPr lang="en-US" dirty="0" smtClean="0">
                    <a:sym typeface="Wingdings" panose="05000000000000000000" pitchFamily="2" charset="2"/>
                  </a:rPr>
                  <a:t> max a min</a:t>
                </a:r>
              </a:p>
              <a:p>
                <a:r>
                  <a:rPr lang="en-US" dirty="0" err="1" smtClean="0">
                    <a:sym typeface="Wingdings" panose="05000000000000000000" pitchFamily="2" charset="2"/>
                  </a:rPr>
                  <a:t>Pracné</a:t>
                </a:r>
                <a:r>
                  <a:rPr lang="en-US" dirty="0" smtClean="0">
                    <a:sym typeface="Wingdings" panose="05000000000000000000" pitchFamily="2" charset="2"/>
                  </a:rPr>
                  <a:t> ale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funguje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ym typeface="Wingdings" panose="05000000000000000000" pitchFamily="2" charset="2"/>
                  </a:rPr>
                  <a:t>Alebo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 err="1" smtClean="0">
                    <a:sym typeface="Wingdings" panose="05000000000000000000" pitchFamily="2" charset="2"/>
                  </a:rPr>
                  <a:t>Linearizácia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Pre </a:t>
                </a:r>
                <a:r>
                  <a:rPr lang="en-US" dirty="0" err="1" smtClean="0"/>
                  <a:t>nie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moc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kľukaté</a:t>
                </a:r>
                <a:r>
                  <a:rPr lang="en-US" dirty="0" smtClean="0"/>
                  <a:t> y (</a:t>
                </a:r>
                <a:r>
                  <a:rPr lang="en-US" dirty="0" err="1" smtClean="0"/>
                  <a:t>malé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) – </a:t>
                </a:r>
                <a:r>
                  <a:rPr lang="en-US" dirty="0" err="1" smtClean="0"/>
                  <a:t>čo</a:t>
                </a:r>
                <a:r>
                  <a:rPr lang="en-US" dirty="0" smtClean="0"/>
                  <a:t> je </a:t>
                </a:r>
                <a:r>
                  <a:rPr lang="en-US" dirty="0" err="1" smtClean="0"/>
                  <a:t>väčšinou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8337" y="1638673"/>
                <a:ext cx="4699001" cy="4976027"/>
              </a:xfrm>
              <a:blipFill>
                <a:blip r:embed="rId2"/>
                <a:stretch>
                  <a:fillRect l="-2594" t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65100" y="2158187"/>
            <a:ext cx="5384800" cy="4305300"/>
            <a:chOff x="4267200" y="1295400"/>
            <a:chExt cx="5384800" cy="430530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5194300" y="1295400"/>
              <a:ext cx="0" cy="4178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029200" y="5257800"/>
              <a:ext cx="4584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4267200" y="1943100"/>
              <a:ext cx="5384800" cy="3124200"/>
            </a:xfrm>
            <a:custGeom>
              <a:avLst/>
              <a:gdLst>
                <a:gd name="connsiteX0" fmla="*/ 0 w 5384800"/>
                <a:gd name="connsiteY0" fmla="*/ 3124200 h 3124200"/>
                <a:gd name="connsiteX1" fmla="*/ 1993900 w 5384800"/>
                <a:gd name="connsiteY1" fmla="*/ 2870200 h 3124200"/>
                <a:gd name="connsiteX2" fmla="*/ 2705100 w 5384800"/>
                <a:gd name="connsiteY2" fmla="*/ 1854200 h 3124200"/>
                <a:gd name="connsiteX3" fmla="*/ 3581400 w 5384800"/>
                <a:gd name="connsiteY3" fmla="*/ 812800 h 3124200"/>
                <a:gd name="connsiteX4" fmla="*/ 5384800 w 5384800"/>
                <a:gd name="connsiteY4" fmla="*/ 0 h 3124200"/>
                <a:gd name="connsiteX0" fmla="*/ 0 w 5384800"/>
                <a:gd name="connsiteY0" fmla="*/ 3124200 h 3124200"/>
                <a:gd name="connsiteX1" fmla="*/ 1993900 w 5384800"/>
                <a:gd name="connsiteY1" fmla="*/ 2870200 h 3124200"/>
                <a:gd name="connsiteX2" fmla="*/ 2679700 w 5384800"/>
                <a:gd name="connsiteY2" fmla="*/ 1689100 h 3124200"/>
                <a:gd name="connsiteX3" fmla="*/ 3581400 w 5384800"/>
                <a:gd name="connsiteY3" fmla="*/ 812800 h 3124200"/>
                <a:gd name="connsiteX4" fmla="*/ 5384800 w 5384800"/>
                <a:gd name="connsiteY4" fmla="*/ 0 h 3124200"/>
                <a:gd name="connsiteX0" fmla="*/ 0 w 5384800"/>
                <a:gd name="connsiteY0" fmla="*/ 3124200 h 3124200"/>
                <a:gd name="connsiteX1" fmla="*/ 1371600 w 5384800"/>
                <a:gd name="connsiteY1" fmla="*/ 2946400 h 3124200"/>
                <a:gd name="connsiteX2" fmla="*/ 2679700 w 5384800"/>
                <a:gd name="connsiteY2" fmla="*/ 1689100 h 3124200"/>
                <a:gd name="connsiteX3" fmla="*/ 3581400 w 5384800"/>
                <a:gd name="connsiteY3" fmla="*/ 812800 h 3124200"/>
                <a:gd name="connsiteX4" fmla="*/ 5384800 w 5384800"/>
                <a:gd name="connsiteY4" fmla="*/ 0 h 3124200"/>
                <a:gd name="connsiteX0" fmla="*/ 0 w 5384800"/>
                <a:gd name="connsiteY0" fmla="*/ 3124200 h 3124200"/>
                <a:gd name="connsiteX1" fmla="*/ 1371600 w 5384800"/>
                <a:gd name="connsiteY1" fmla="*/ 2946400 h 3124200"/>
                <a:gd name="connsiteX2" fmla="*/ 2679700 w 5384800"/>
                <a:gd name="connsiteY2" fmla="*/ 1689100 h 3124200"/>
                <a:gd name="connsiteX3" fmla="*/ 2959100 w 5384800"/>
                <a:gd name="connsiteY3" fmla="*/ 901700 h 3124200"/>
                <a:gd name="connsiteX4" fmla="*/ 5384800 w 5384800"/>
                <a:gd name="connsiteY4" fmla="*/ 0 h 3124200"/>
                <a:gd name="connsiteX0" fmla="*/ 0 w 5384800"/>
                <a:gd name="connsiteY0" fmla="*/ 3124200 h 3166603"/>
                <a:gd name="connsiteX1" fmla="*/ 1371600 w 5384800"/>
                <a:gd name="connsiteY1" fmla="*/ 2946400 h 3166603"/>
                <a:gd name="connsiteX2" fmla="*/ 2959100 w 5384800"/>
                <a:gd name="connsiteY2" fmla="*/ 901700 h 3166603"/>
                <a:gd name="connsiteX3" fmla="*/ 5384800 w 5384800"/>
                <a:gd name="connsiteY3" fmla="*/ 0 h 3166603"/>
                <a:gd name="connsiteX0" fmla="*/ 0 w 5384800"/>
                <a:gd name="connsiteY0" fmla="*/ 3124200 h 3124200"/>
                <a:gd name="connsiteX1" fmla="*/ 2057400 w 5384800"/>
                <a:gd name="connsiteY1" fmla="*/ 2527300 h 3124200"/>
                <a:gd name="connsiteX2" fmla="*/ 2959100 w 5384800"/>
                <a:gd name="connsiteY2" fmla="*/ 901700 h 3124200"/>
                <a:gd name="connsiteX3" fmla="*/ 5384800 w 5384800"/>
                <a:gd name="connsiteY3" fmla="*/ 0 h 3124200"/>
                <a:gd name="connsiteX0" fmla="*/ 0 w 5384800"/>
                <a:gd name="connsiteY0" fmla="*/ 3124200 h 3124200"/>
                <a:gd name="connsiteX1" fmla="*/ 2057400 w 5384800"/>
                <a:gd name="connsiteY1" fmla="*/ 2527300 h 3124200"/>
                <a:gd name="connsiteX2" fmla="*/ 3327400 w 5384800"/>
                <a:gd name="connsiteY2" fmla="*/ 825500 h 3124200"/>
                <a:gd name="connsiteX3" fmla="*/ 5384800 w 5384800"/>
                <a:gd name="connsiteY3" fmla="*/ 0 h 3124200"/>
                <a:gd name="connsiteX0" fmla="*/ 0 w 5384800"/>
                <a:gd name="connsiteY0" fmla="*/ 3124200 h 3124200"/>
                <a:gd name="connsiteX1" fmla="*/ 2057400 w 5384800"/>
                <a:gd name="connsiteY1" fmla="*/ 2527300 h 3124200"/>
                <a:gd name="connsiteX2" fmla="*/ 3327400 w 5384800"/>
                <a:gd name="connsiteY2" fmla="*/ 825500 h 3124200"/>
                <a:gd name="connsiteX3" fmla="*/ 5384800 w 5384800"/>
                <a:gd name="connsiteY3" fmla="*/ 0 h 3124200"/>
                <a:gd name="connsiteX0" fmla="*/ 0 w 5384800"/>
                <a:gd name="connsiteY0" fmla="*/ 3124200 h 3124200"/>
                <a:gd name="connsiteX1" fmla="*/ 1727200 w 5384800"/>
                <a:gd name="connsiteY1" fmla="*/ 2755900 h 3124200"/>
                <a:gd name="connsiteX2" fmla="*/ 3327400 w 5384800"/>
                <a:gd name="connsiteY2" fmla="*/ 825500 h 3124200"/>
                <a:gd name="connsiteX3" fmla="*/ 5384800 w 5384800"/>
                <a:gd name="connsiteY3" fmla="*/ 0 h 3124200"/>
                <a:gd name="connsiteX0" fmla="*/ 0 w 5384800"/>
                <a:gd name="connsiteY0" fmla="*/ 3124200 h 3124200"/>
                <a:gd name="connsiteX1" fmla="*/ 1727200 w 5384800"/>
                <a:gd name="connsiteY1" fmla="*/ 2755900 h 3124200"/>
                <a:gd name="connsiteX2" fmla="*/ 3327400 w 5384800"/>
                <a:gd name="connsiteY2" fmla="*/ 825500 h 3124200"/>
                <a:gd name="connsiteX3" fmla="*/ 5384800 w 5384800"/>
                <a:gd name="connsiteY3" fmla="*/ 0 h 312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4800" h="3124200">
                  <a:moveTo>
                    <a:pt x="0" y="3124200"/>
                  </a:moveTo>
                  <a:cubicBezTo>
                    <a:pt x="771525" y="3103033"/>
                    <a:pt x="1172633" y="3139017"/>
                    <a:pt x="1727200" y="2755900"/>
                  </a:cubicBezTo>
                  <a:cubicBezTo>
                    <a:pt x="2281767" y="2372783"/>
                    <a:pt x="2565400" y="1500717"/>
                    <a:pt x="3327400" y="825500"/>
                  </a:cubicBezTo>
                  <a:cubicBezTo>
                    <a:pt x="4089400" y="150283"/>
                    <a:pt x="4706408" y="251883"/>
                    <a:pt x="5384800" y="0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137400" y="1498600"/>
              <a:ext cx="0" cy="4102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89900" y="1498600"/>
              <a:ext cx="0" cy="4102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699000" y="2413000"/>
              <a:ext cx="405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787900" y="3263900"/>
              <a:ext cx="4051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137400" y="4686300"/>
              <a:ext cx="952500" cy="1270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626101" y="2400300"/>
              <a:ext cx="0" cy="863600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68374" y="6176963"/>
                <a:ext cx="127926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74" y="6176963"/>
                <a:ext cx="12792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9176" y="2131202"/>
                <a:ext cx="262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76" y="2131202"/>
                <a:ext cx="26289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93054" y="6095644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054" y="6095644"/>
                <a:ext cx="2834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1727200" y="1993087"/>
            <a:ext cx="3606800" cy="32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24174" y="3172529"/>
            <a:ext cx="0" cy="91440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11450" y="3172529"/>
            <a:ext cx="405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00350" y="4023429"/>
            <a:ext cx="405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856" y="3386246"/>
                <a:ext cx="12844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6" y="3386246"/>
                <a:ext cx="128445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3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</a:t>
            </a:r>
            <a:r>
              <a:rPr lang="en-US" dirty="0" err="1" smtClean="0"/>
              <a:t>slajd</a:t>
            </a:r>
            <a:r>
              <a:rPr lang="en-US" dirty="0" smtClean="0"/>
              <a:t>: </a:t>
            </a:r>
            <a:r>
              <a:rPr lang="en-US" dirty="0" err="1" smtClean="0"/>
              <a:t>Linearizácia</a:t>
            </a:r>
            <a:r>
              <a:rPr lang="en-US" dirty="0" smtClean="0"/>
              <a:t> pre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premenných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Najhorší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prípad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Pre </a:t>
                </a:r>
                <a:r>
                  <a:rPr lang="en-US" dirty="0" err="1" smtClean="0"/>
                  <a:t>nezávislé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Podrobnejšie</a:t>
                </a:r>
                <a:r>
                  <a:rPr lang="en-US" dirty="0" smtClean="0"/>
                  <a:t> lit.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Výsledné</a:t>
            </a:r>
            <a:r>
              <a:rPr lang="en-US" dirty="0" smtClean="0"/>
              <a:t> </a:t>
            </a:r>
            <a:r>
              <a:rPr lang="en-US" dirty="0" err="1" smtClean="0"/>
              <a:t>vzťahy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Najhorší</a:t>
            </a:r>
            <a:r>
              <a:rPr lang="en-US" dirty="0" smtClean="0"/>
              <a:t> </a:t>
            </a:r>
            <a:r>
              <a:rPr lang="en-US" dirty="0" err="1" smtClean="0"/>
              <a:t>prípad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Súčet</a:t>
            </a:r>
            <a:r>
              <a:rPr lang="en-US" dirty="0" smtClean="0"/>
              <a:t>, </a:t>
            </a:r>
            <a:r>
              <a:rPr lang="en-US" dirty="0" err="1" smtClean="0"/>
              <a:t>rozdiel</a:t>
            </a:r>
            <a:r>
              <a:rPr lang="en-US" dirty="0" smtClean="0"/>
              <a:t>:	</a:t>
            </a:r>
            <a:r>
              <a:rPr lang="en-US" dirty="0" err="1" smtClean="0"/>
              <a:t>sčítame</a:t>
            </a:r>
            <a:r>
              <a:rPr lang="en-US" dirty="0" smtClean="0"/>
              <a:t> </a:t>
            </a:r>
            <a:r>
              <a:rPr lang="en-US" dirty="0" err="1" smtClean="0"/>
              <a:t>odchýlky</a:t>
            </a:r>
            <a:endParaRPr lang="en-US" dirty="0" smtClean="0"/>
          </a:p>
          <a:p>
            <a:r>
              <a:rPr lang="en-US" dirty="0" err="1" smtClean="0"/>
              <a:t>Súčin</a:t>
            </a:r>
            <a:r>
              <a:rPr lang="en-US" dirty="0" smtClean="0"/>
              <a:t>, </a:t>
            </a:r>
            <a:r>
              <a:rPr lang="en-US" dirty="0" err="1" smtClean="0"/>
              <a:t>podiel</a:t>
            </a:r>
            <a:r>
              <a:rPr lang="en-US" dirty="0" smtClean="0"/>
              <a:t>:	</a:t>
            </a:r>
            <a:r>
              <a:rPr lang="en-US" dirty="0" err="1" smtClean="0"/>
              <a:t>sčítame</a:t>
            </a:r>
            <a:r>
              <a:rPr lang="en-US" dirty="0" smtClean="0"/>
              <a:t> </a:t>
            </a:r>
            <a:r>
              <a:rPr lang="en-US" b="1" dirty="0" err="1" smtClean="0"/>
              <a:t>relatívne</a:t>
            </a:r>
            <a:r>
              <a:rPr lang="en-US" dirty="0" smtClean="0"/>
              <a:t> </a:t>
            </a:r>
            <a:r>
              <a:rPr lang="en-US" dirty="0" err="1" smtClean="0"/>
              <a:t>odchýlky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Nezávislé</a:t>
            </a:r>
            <a:r>
              <a:rPr lang="en-US" dirty="0" smtClean="0"/>
              <a:t> </a:t>
            </a:r>
            <a:r>
              <a:rPr lang="en-US" dirty="0" err="1" smtClean="0"/>
              <a:t>x,y</a:t>
            </a:r>
            <a:r>
              <a:rPr lang="en-US" dirty="0" smtClean="0"/>
              <a:t> (</a:t>
            </a:r>
            <a:r>
              <a:rPr lang="en-US" dirty="0" err="1" smtClean="0"/>
              <a:t>väčšinou</a:t>
            </a:r>
            <a:r>
              <a:rPr lang="en-US" dirty="0" smtClean="0"/>
              <a:t> </a:t>
            </a:r>
            <a:r>
              <a:rPr lang="en-US" dirty="0" err="1" smtClean="0"/>
              <a:t>stačí</a:t>
            </a:r>
            <a:r>
              <a:rPr lang="en-US" dirty="0" smtClean="0"/>
              <a:t>):</a:t>
            </a:r>
          </a:p>
          <a:p>
            <a:r>
              <a:rPr lang="en-US" dirty="0" err="1" smtClean="0"/>
              <a:t>Súčet</a:t>
            </a:r>
            <a:r>
              <a:rPr lang="en-US" dirty="0" smtClean="0"/>
              <a:t>, </a:t>
            </a:r>
            <a:r>
              <a:rPr lang="en-US" dirty="0" err="1" smtClean="0"/>
              <a:t>rozdiel</a:t>
            </a:r>
            <a:r>
              <a:rPr lang="en-US" dirty="0" smtClean="0"/>
              <a:t>:	</a:t>
            </a:r>
            <a:r>
              <a:rPr lang="en-US" dirty="0" err="1" smtClean="0"/>
              <a:t>sčítame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štvorce</a:t>
            </a:r>
            <a:r>
              <a:rPr lang="en-US" dirty="0" smtClean="0"/>
              <a:t> </a:t>
            </a:r>
            <a:r>
              <a:rPr lang="en-US" dirty="0" err="1" smtClean="0"/>
              <a:t>odchýliek</a:t>
            </a:r>
            <a:endParaRPr lang="en-US" dirty="0" smtClean="0"/>
          </a:p>
          <a:p>
            <a:r>
              <a:rPr lang="en-US" dirty="0" err="1"/>
              <a:t>Súčin</a:t>
            </a:r>
            <a:r>
              <a:rPr lang="en-US" dirty="0"/>
              <a:t>, </a:t>
            </a:r>
            <a:r>
              <a:rPr lang="en-US" dirty="0" err="1" smtClean="0"/>
              <a:t>podiel</a:t>
            </a:r>
            <a:r>
              <a:rPr lang="en-US" dirty="0" smtClean="0"/>
              <a:t>:	</a:t>
            </a:r>
            <a:r>
              <a:rPr lang="en-US" dirty="0" err="1" smtClean="0"/>
              <a:t>sčítame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štvorce</a:t>
            </a:r>
            <a:r>
              <a:rPr lang="en-US" dirty="0" smtClean="0"/>
              <a:t> </a:t>
            </a:r>
            <a:r>
              <a:rPr lang="en-US" b="1" dirty="0" err="1" smtClean="0"/>
              <a:t>relatívnych</a:t>
            </a:r>
            <a:r>
              <a:rPr lang="en-US" dirty="0" smtClean="0"/>
              <a:t> </a:t>
            </a:r>
            <a:r>
              <a:rPr lang="en-US" dirty="0" err="1" smtClean="0"/>
              <a:t>odchýliek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Analýza</a:t>
            </a:r>
            <a:r>
              <a:rPr lang="en-US" dirty="0" smtClean="0"/>
              <a:t> </a:t>
            </a:r>
            <a:r>
              <a:rPr lang="en-US" dirty="0" err="1" smtClean="0"/>
              <a:t>videí</a:t>
            </a:r>
            <a:r>
              <a:rPr lang="en-US" dirty="0" smtClean="0"/>
              <a:t>: </a:t>
            </a:r>
            <a:r>
              <a:rPr lang="en-US" dirty="0" err="1" smtClean="0"/>
              <a:t>poloha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rýchlosť</a:t>
            </a:r>
            <a:endParaRPr lang="en-US" dirty="0"/>
          </a:p>
        </p:txBody>
      </p:sp>
      <p:pic>
        <p:nvPicPr>
          <p:cNvPr id="4" name="SAM_764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7662"/>
                </p14:media>
              </p:ext>
            </p:extLst>
          </p:nvPr>
        </p:nvPicPr>
        <p:blipFill>
          <a:blip r:embed="rId4">
            <a:lum bright="20000" contrast="40000"/>
          </a:blip>
          <a:stretch>
            <a:fillRect/>
          </a:stretch>
        </p:blipFill>
        <p:spPr>
          <a:xfrm>
            <a:off x="1588376" y="0"/>
            <a:ext cx="9257424" cy="6858000"/>
          </a:xfrm>
        </p:spPr>
      </p:pic>
    </p:spTree>
    <p:extLst>
      <p:ext uri="{BB962C8B-B14F-4D97-AF65-F5344CB8AC3E}">
        <p14:creationId xmlns:p14="http://schemas.microsoft.com/office/powerpoint/2010/main" val="30128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Tracker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"/>
          <a:stretch/>
        </p:blipFill>
        <p:spPr>
          <a:xfrm>
            <a:off x="1866902" y="0"/>
            <a:ext cx="10325098" cy="6858000"/>
          </a:xfrm>
        </p:spPr>
      </p:pic>
    </p:spTree>
    <p:extLst>
      <p:ext uri="{BB962C8B-B14F-4D97-AF65-F5344CB8AC3E}">
        <p14:creationId xmlns:p14="http://schemas.microsoft.com/office/powerpoint/2010/main" val="21759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Poloha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rýchlosť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zrýchlenie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0261"/>
                <a:ext cx="10515600" cy="51153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Numerická </a:t>
                </a:r>
                <a:r>
                  <a:rPr lang="en-US" dirty="0" err="1" smtClean="0"/>
                  <a:t>derivácia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𝑘𝑜𝑛𝑖𝑒𝑐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𝑧𝑎𝑐𝑖𝑎𝑡𝑜𝑘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začiatku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aj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konci</a:t>
                </a:r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≈1.7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Zrýchlenie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𝑘𝑜𝑛𝑖𝑒𝑐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𝑧𝑎𝑐𝑖𝑎𝑡𝑜𝑘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≈580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Riešenie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väčšie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alebo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lepšie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rozlíšenie</a:t>
                </a:r>
                <a:endParaRPr lang="en-US" dirty="0" smtClean="0"/>
              </a:p>
              <a:p>
                <a:r>
                  <a:rPr lang="en-US" dirty="0" err="1" smtClean="0"/>
                  <a:t>Zistili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sme</a:t>
                </a:r>
                <a:r>
                  <a:rPr lang="en-US" dirty="0" smtClean="0"/>
                  <a:t>: </a:t>
                </a:r>
                <a:r>
                  <a:rPr lang="en-US" dirty="0" err="1"/>
                  <a:t>n</a:t>
                </a:r>
                <a:r>
                  <a:rPr lang="en-US" dirty="0" err="1" smtClean="0"/>
                  <a:t>eoplatí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natáčať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vysokorýchlostne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radšej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lepší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obraz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0261"/>
                <a:ext cx="10515600" cy="5115339"/>
              </a:xfrm>
              <a:blipFill>
                <a:blip r:embed="rId2"/>
                <a:stretch>
                  <a:fillRect l="-928" t="-834" b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62774" y="1359428"/>
                <a:ext cx="37292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Priemerná </a:t>
                </a:r>
                <a:r>
                  <a:rPr lang="en-US" sz="2400" dirty="0" err="1"/>
                  <a:t>rýchlosť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čas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774" y="1359428"/>
                <a:ext cx="3729226" cy="461665"/>
              </a:xfrm>
              <a:prstGeom prst="rect">
                <a:avLst/>
              </a:prstGeom>
              <a:blipFill>
                <a:blip r:embed="rId3"/>
                <a:stretch>
                  <a:fillRect l="-245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8322365" y="1760713"/>
            <a:ext cx="1334210" cy="60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 flipH="1">
            <a:off x="9439491" y="4757530"/>
            <a:ext cx="887896" cy="10204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Grafy</a:t>
            </a:r>
            <a:r>
              <a:rPr lang="en-US" dirty="0" smtClean="0"/>
              <a:t> a </a:t>
            </a:r>
            <a:r>
              <a:rPr lang="en-US" dirty="0" err="1" smtClean="0"/>
              <a:t>fity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Meriame</a:t>
            </a:r>
            <a:r>
              <a:rPr lang="en-US" dirty="0" smtClean="0"/>
              <a:t> </a:t>
            </a:r>
            <a:r>
              <a:rPr lang="en-US" dirty="0" err="1" smtClean="0"/>
              <a:t>koeficient</a:t>
            </a:r>
            <a:r>
              <a:rPr lang="en-US" dirty="0" smtClean="0"/>
              <a:t> </a:t>
            </a:r>
            <a:r>
              <a:rPr lang="en-US" dirty="0" err="1" smtClean="0"/>
              <a:t>reštitúcie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Pomer </a:t>
                </a:r>
                <a:r>
                  <a:rPr lang="en-US" dirty="0" err="1" smtClean="0"/>
                  <a:t>rýchlostí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po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pred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odrazom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Po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-tom </a:t>
                </a:r>
                <a:r>
                  <a:rPr lang="en-US" dirty="0" err="1" smtClean="0"/>
                  <a:t>odraze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čas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letu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rýchlosť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0" dirty="0" err="1" smtClean="0"/>
                  <a:t>Voľný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pád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b="0" dirty="0" err="1" smtClean="0"/>
                  <a:t>Straty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pri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odraze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Experiment: </a:t>
                </a:r>
                <a:r>
                  <a:rPr lang="en-US" dirty="0" err="1" smtClean="0"/>
                  <a:t>časy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1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419225"/>
            <a:ext cx="2705100" cy="1325563"/>
          </a:xfrm>
        </p:spPr>
        <p:txBody>
          <a:bodyPr/>
          <a:lstStyle/>
          <a:p>
            <a:r>
              <a:rPr lang="en-US" dirty="0" err="1" smtClean="0"/>
              <a:t>Prečo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0" y="1012825"/>
            <a:ext cx="8013700" cy="26828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Výpovedná</a:t>
            </a:r>
            <a:r>
              <a:rPr lang="en-US" dirty="0" smtClean="0"/>
              <a:t> </a:t>
            </a:r>
            <a:r>
              <a:rPr lang="en-US" dirty="0" err="1" smtClean="0"/>
              <a:t>hodnota</a:t>
            </a:r>
            <a:r>
              <a:rPr lang="en-US" dirty="0" smtClean="0"/>
              <a:t> </a:t>
            </a:r>
            <a:r>
              <a:rPr lang="en-US" dirty="0" err="1" smtClean="0"/>
              <a:t>experimentov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Porovnanie</a:t>
            </a:r>
            <a:r>
              <a:rPr lang="en-US" dirty="0" smtClean="0"/>
              <a:t> s </a:t>
            </a:r>
            <a:r>
              <a:rPr lang="en-US" dirty="0" err="1" smtClean="0"/>
              <a:t>teóriou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Ušetríme</a:t>
            </a:r>
            <a:r>
              <a:rPr lang="en-US" dirty="0" smtClean="0"/>
              <a:t> </a:t>
            </a:r>
            <a:r>
              <a:rPr lang="en-US" dirty="0" err="1" smtClean="0"/>
              <a:t>zbytočnú</a:t>
            </a:r>
            <a:r>
              <a:rPr lang="en-US" dirty="0" smtClean="0"/>
              <a:t> </a:t>
            </a:r>
            <a:r>
              <a:rPr lang="en-US" dirty="0" err="1" smtClean="0"/>
              <a:t>robotu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Dostaneme</a:t>
            </a:r>
            <a:r>
              <a:rPr lang="en-US" dirty="0" smtClean="0"/>
              <a:t> z </a:t>
            </a:r>
            <a:r>
              <a:rPr lang="en-US" dirty="0" err="1" smtClean="0"/>
              <a:t>dát</a:t>
            </a:r>
            <a:r>
              <a:rPr lang="en-US" dirty="0" smtClean="0"/>
              <a:t> to </a:t>
            </a:r>
            <a:r>
              <a:rPr lang="en-US" dirty="0" err="1" smtClean="0"/>
              <a:t>dôležité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3100" y="4556126"/>
            <a:ext cx="2705100" cy="980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Čo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60800" y="4530725"/>
            <a:ext cx="8013700" cy="198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Chyby</a:t>
            </a:r>
            <a:r>
              <a:rPr lang="en-US" dirty="0" smtClean="0"/>
              <a:t> </a:t>
            </a:r>
            <a:r>
              <a:rPr lang="en-US" dirty="0" err="1" smtClean="0"/>
              <a:t>merania</a:t>
            </a:r>
            <a:r>
              <a:rPr lang="en-US" dirty="0" smtClean="0"/>
              <a:t>: </a:t>
            </a:r>
            <a:r>
              <a:rPr lang="en-US" dirty="0" err="1" smtClean="0"/>
              <a:t>kedy</a:t>
            </a:r>
            <a:r>
              <a:rPr lang="en-US" dirty="0" smtClean="0"/>
              <a:t> </a:t>
            </a:r>
            <a:r>
              <a:rPr lang="en-US" dirty="0" err="1" smtClean="0"/>
              <a:t>aká</a:t>
            </a:r>
            <a:r>
              <a:rPr lang="en-US" dirty="0"/>
              <a:t>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Šírenie</a:t>
            </a:r>
            <a:r>
              <a:rPr lang="en-US" dirty="0" smtClean="0"/>
              <a:t> </a:t>
            </a:r>
            <a:r>
              <a:rPr lang="en-US" dirty="0" err="1" smtClean="0"/>
              <a:t>chýb</a:t>
            </a:r>
            <a:r>
              <a:rPr lang="en-US" dirty="0" smtClean="0"/>
              <a:t>: </a:t>
            </a:r>
            <a:r>
              <a:rPr lang="en-US" dirty="0" err="1" smtClean="0"/>
              <a:t>chyba</a:t>
            </a:r>
            <a:r>
              <a:rPr lang="en-US" dirty="0" smtClean="0"/>
              <a:t> </a:t>
            </a:r>
            <a:r>
              <a:rPr lang="en-US" dirty="0" err="1" smtClean="0"/>
              <a:t>spočítanej</a:t>
            </a:r>
            <a:r>
              <a:rPr lang="en-US" dirty="0" smtClean="0"/>
              <a:t> </a:t>
            </a:r>
            <a:r>
              <a:rPr lang="en-US" dirty="0" err="1" smtClean="0"/>
              <a:t>veličiny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Grafy</a:t>
            </a:r>
            <a:r>
              <a:rPr lang="en-US" dirty="0" smtClean="0"/>
              <a:t> a </a:t>
            </a:r>
            <a:r>
              <a:rPr lang="en-US" dirty="0" err="1" smtClean="0"/>
              <a:t>fity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700"/>
            <a:ext cx="10515600" cy="1325563"/>
          </a:xfrm>
        </p:spPr>
        <p:txBody>
          <a:bodyPr/>
          <a:lstStyle/>
          <a:p>
            <a:r>
              <a:rPr lang="en-US" dirty="0" err="1" smtClean="0"/>
              <a:t>Chceme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5304"/>
            <a:ext cx="10515600" cy="432165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Zistiť</a:t>
            </a:r>
            <a:r>
              <a:rPr lang="en-US" dirty="0" smtClean="0"/>
              <a:t>, </a:t>
            </a:r>
            <a:r>
              <a:rPr lang="en-US" dirty="0" err="1" smtClean="0"/>
              <a:t>či</a:t>
            </a:r>
            <a:r>
              <a:rPr lang="en-US" dirty="0" smtClean="0"/>
              <a:t> je model </a:t>
            </a:r>
            <a:r>
              <a:rPr lang="en-US" dirty="0" err="1" smtClean="0"/>
              <a:t>správny</a:t>
            </a:r>
            <a:endParaRPr lang="en-US" dirty="0" smtClean="0"/>
          </a:p>
          <a:p>
            <a:pPr lvl="1"/>
            <a:r>
              <a:rPr lang="en-US" dirty="0" err="1" smtClean="0"/>
              <a:t>Exponenciálna</a:t>
            </a:r>
            <a:r>
              <a:rPr lang="en-US" dirty="0" smtClean="0"/>
              <a:t> </a:t>
            </a:r>
            <a:r>
              <a:rPr lang="en-US" dirty="0" err="1" smtClean="0"/>
              <a:t>závislosť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err="1" smtClean="0"/>
              <a:t>Určiť</a:t>
            </a:r>
            <a:r>
              <a:rPr lang="en-US" dirty="0" smtClean="0"/>
              <a:t> </a:t>
            </a:r>
            <a:r>
              <a:rPr lang="en-US" dirty="0" err="1" smtClean="0"/>
              <a:t>koeficient</a:t>
            </a:r>
            <a:r>
              <a:rPr lang="en-US" dirty="0" smtClean="0"/>
              <a:t> </a:t>
            </a:r>
            <a:r>
              <a:rPr lang="en-US" dirty="0" err="1" smtClean="0"/>
              <a:t>reštitúcie</a:t>
            </a:r>
            <a:endParaRPr lang="en-US" dirty="0" smtClean="0"/>
          </a:p>
          <a:p>
            <a:pPr lvl="1"/>
            <a:r>
              <a:rPr lang="en-US" dirty="0" smtClean="0"/>
              <a:t>Parameter </a:t>
            </a:r>
            <a:r>
              <a:rPr lang="en-US" dirty="0" err="1" smtClean="0"/>
              <a:t>exponenciály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Od </a:t>
            </a:r>
            <a:r>
              <a:rPr lang="en-US" dirty="0" err="1" smtClean="0"/>
              <a:t>oka</a:t>
            </a:r>
            <a:r>
              <a:rPr lang="en-US" dirty="0" smtClean="0"/>
              <a:t> + fit v </a:t>
            </a:r>
            <a:r>
              <a:rPr lang="en-US" dirty="0" err="1" smtClean="0"/>
              <a:t>exceli</a:t>
            </a:r>
            <a:endParaRPr lang="en-US" dirty="0"/>
          </a:p>
          <a:p>
            <a:r>
              <a:rPr lang="en-US" i="1" dirty="0" err="1" smtClean="0"/>
              <a:t>Ľahšie</a:t>
            </a:r>
            <a:r>
              <a:rPr lang="en-US" i="1" dirty="0" smtClean="0"/>
              <a:t> </a:t>
            </a:r>
            <a:r>
              <a:rPr lang="en-US" i="1" dirty="0" err="1" smtClean="0"/>
              <a:t>sa</a:t>
            </a:r>
            <a:r>
              <a:rPr lang="en-US" i="1" dirty="0" smtClean="0"/>
              <a:t> </a:t>
            </a:r>
            <a:r>
              <a:rPr lang="en-US" i="1" dirty="0" err="1" smtClean="0"/>
              <a:t>pracuje</a:t>
            </a:r>
            <a:r>
              <a:rPr lang="en-US" i="1" dirty="0" smtClean="0"/>
              <a:t> s </a:t>
            </a:r>
            <a:r>
              <a:rPr lang="en-US" i="1" dirty="0" err="1" smtClean="0"/>
              <a:t>lineárnymi</a:t>
            </a:r>
            <a:r>
              <a:rPr lang="en-US" i="1" dirty="0" smtClean="0"/>
              <a:t> </a:t>
            </a:r>
            <a:r>
              <a:rPr lang="en-US" i="1" dirty="0" err="1" smtClean="0"/>
              <a:t>funkciami</a:t>
            </a:r>
            <a:endParaRPr lang="en-US" i="1" dirty="0" smtClean="0"/>
          </a:p>
          <a:p>
            <a:pPr lvl="1"/>
            <a:r>
              <a:rPr lang="en-US" dirty="0" err="1" smtClean="0"/>
              <a:t>Stačí</a:t>
            </a:r>
            <a:r>
              <a:rPr lang="en-US" dirty="0" smtClean="0"/>
              <a:t> </a:t>
            </a:r>
            <a:r>
              <a:rPr lang="en-US" dirty="0" err="1" smtClean="0"/>
              <a:t>brať</a:t>
            </a:r>
            <a:r>
              <a:rPr lang="en-US" dirty="0" smtClean="0"/>
              <a:t> </a:t>
            </a:r>
            <a:r>
              <a:rPr lang="en-US" dirty="0" err="1" smtClean="0"/>
              <a:t>logaritmus</a:t>
            </a:r>
            <a:r>
              <a:rPr lang="en-US" dirty="0" smtClean="0"/>
              <a:t> y </a:t>
            </a:r>
            <a:r>
              <a:rPr lang="en-US" dirty="0" err="1" smtClean="0"/>
              <a:t>osi</a:t>
            </a:r>
            <a:endParaRPr lang="en-US" dirty="0" smtClean="0"/>
          </a:p>
          <a:p>
            <a:pPr lvl="1"/>
            <a:r>
              <a:rPr lang="en-US" b="1" dirty="0" err="1" smtClean="0"/>
              <a:t>Prerobiť</a:t>
            </a:r>
            <a:r>
              <a:rPr lang="en-US" b="1" dirty="0" smtClean="0"/>
              <a:t> </a:t>
            </a:r>
            <a:r>
              <a:rPr lang="en-US" b="1" dirty="0" err="1" smtClean="0"/>
              <a:t>vzťah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lineárny</a:t>
            </a:r>
            <a:r>
              <a:rPr lang="en-US" b="1" dirty="0" smtClean="0"/>
              <a:t>: </a:t>
            </a:r>
            <a:r>
              <a:rPr lang="en-US" b="1" dirty="0" err="1" smtClean="0"/>
              <a:t>dá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aj</a:t>
            </a:r>
            <a:r>
              <a:rPr lang="en-US" b="1" dirty="0" smtClean="0"/>
              <a:t> pre </a:t>
            </a:r>
            <a:r>
              <a:rPr lang="en-US" b="1" dirty="0" err="1" smtClean="0"/>
              <a:t>iné</a:t>
            </a:r>
            <a:r>
              <a:rPr lang="en-US" b="1" dirty="0" smtClean="0"/>
              <a:t> </a:t>
            </a:r>
            <a:r>
              <a:rPr lang="en-US" b="1" dirty="0" err="1" smtClean="0"/>
              <a:t>funkcie</a:t>
            </a:r>
            <a:r>
              <a:rPr lang="en-US" b="1" dirty="0" smtClean="0"/>
              <a:t>,</a:t>
            </a:r>
            <a:br>
              <a:rPr lang="en-US" b="1" dirty="0" smtClean="0"/>
            </a:br>
            <a:r>
              <a:rPr lang="en-US" b="1" dirty="0" err="1" smtClean="0"/>
              <a:t>špeciálne</a:t>
            </a:r>
            <a:r>
              <a:rPr lang="en-US" b="1" dirty="0" smtClean="0"/>
              <a:t> </a:t>
            </a:r>
            <a:r>
              <a:rPr lang="en-US" b="1" dirty="0" err="1" smtClean="0"/>
              <a:t>odmocnina</a:t>
            </a:r>
            <a:r>
              <a:rPr lang="en-US" b="1" dirty="0" smtClean="0"/>
              <a:t> </a:t>
            </a:r>
            <a:r>
              <a:rPr lang="en-US" b="1" dirty="0" err="1" smtClean="0"/>
              <a:t>alebo</a:t>
            </a:r>
            <a:r>
              <a:rPr lang="en-US" b="1" dirty="0" smtClean="0"/>
              <a:t> </a:t>
            </a:r>
            <a:r>
              <a:rPr lang="en-US" b="1" dirty="0" err="1" smtClean="0"/>
              <a:t>lomené</a:t>
            </a:r>
            <a:r>
              <a:rPr lang="en-US" b="1" dirty="0" smtClean="0"/>
              <a:t> (</a:t>
            </a:r>
            <a:r>
              <a:rPr lang="en-US" b="1" dirty="0" err="1" smtClean="0"/>
              <a:t>čo</a:t>
            </a:r>
            <a:r>
              <a:rPr lang="en-US" b="1" dirty="0" smtClean="0"/>
              <a:t> excel </a:t>
            </a:r>
            <a:r>
              <a:rPr lang="en-US" b="1" dirty="0" err="1" smtClean="0"/>
              <a:t>nefituje</a:t>
            </a:r>
            <a:r>
              <a:rPr lang="en-US" b="1" dirty="0" smtClean="0"/>
              <a:t>)</a:t>
            </a:r>
            <a:endParaRPr lang="en-US" b="1" dirty="0" smtClean="0"/>
          </a:p>
          <a:p>
            <a:pPr lvl="1"/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660712" y="1855304"/>
                <a:ext cx="3943067" cy="274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712" y="1855304"/>
                <a:ext cx="3943067" cy="27472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8032086" y="4057210"/>
            <a:ext cx="279074" cy="811696"/>
          </a:xfrm>
          <a:prstGeom prst="leftBrace">
            <a:avLst>
              <a:gd name="adj1" fmla="val 3362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86264" y="4885127"/>
            <a:ext cx="95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y-</a:t>
            </a:r>
            <a:r>
              <a:rPr lang="en-US" dirty="0" err="1" smtClean="0"/>
              <a:t>ová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91029" y="4885127"/>
            <a:ext cx="9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-</a:t>
            </a:r>
            <a:r>
              <a:rPr lang="en-US" dirty="0" err="1" smtClean="0"/>
              <a:t>ová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10427135" y="4318982"/>
            <a:ext cx="279074" cy="277794"/>
          </a:xfrm>
          <a:prstGeom prst="leftBrace">
            <a:avLst>
              <a:gd name="adj1" fmla="val 3362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Ďakujem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mhledik@gmail.com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3700" y="1637987"/>
            <a:ext cx="2705100" cy="980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Odkiaľ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56000" y="609600"/>
            <a:ext cx="8013700" cy="2834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František</a:t>
            </a:r>
            <a:r>
              <a:rPr lang="en-US" dirty="0" smtClean="0"/>
              <a:t> </a:t>
            </a:r>
            <a:r>
              <a:rPr lang="en-US" dirty="0" err="1" smtClean="0"/>
              <a:t>Kundracik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i="1" dirty="0" err="1" smtClean="0"/>
              <a:t>Spracovanie</a:t>
            </a:r>
            <a:r>
              <a:rPr lang="en-US" b="1" i="1" dirty="0" smtClean="0"/>
              <a:t> </a:t>
            </a:r>
            <a:r>
              <a:rPr lang="en-US" b="1" i="1" dirty="0" err="1" smtClean="0"/>
              <a:t>experimentálnych</a:t>
            </a:r>
            <a:r>
              <a:rPr lang="en-US" b="1" i="1" dirty="0" smtClean="0"/>
              <a:t> </a:t>
            </a:r>
            <a:r>
              <a:rPr lang="en-US" b="1" i="1" dirty="0" err="1" smtClean="0"/>
              <a:t>dát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1999, </a:t>
            </a:r>
            <a:r>
              <a:rPr lang="en-US" dirty="0" err="1" smtClean="0"/>
              <a:t>Univerzita</a:t>
            </a:r>
            <a:r>
              <a:rPr lang="en-US" dirty="0" smtClean="0"/>
              <a:t> </a:t>
            </a:r>
            <a:r>
              <a:rPr lang="en-US" dirty="0" err="1" smtClean="0"/>
              <a:t>Komenského</a:t>
            </a:r>
            <a:endParaRPr lang="en-US" dirty="0" smtClean="0"/>
          </a:p>
          <a:p>
            <a:r>
              <a:rPr lang="en-US" dirty="0" err="1" smtClean="0"/>
              <a:t>Bohumil</a:t>
            </a:r>
            <a:r>
              <a:rPr lang="en-US" dirty="0" smtClean="0"/>
              <a:t> </a:t>
            </a:r>
            <a:r>
              <a:rPr lang="en-US" dirty="0" err="1" smtClean="0"/>
              <a:t>Vybíral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i="1" dirty="0" err="1" smtClean="0"/>
              <a:t>Zpracování</a:t>
            </a:r>
            <a:r>
              <a:rPr lang="en-US" b="1" i="1" dirty="0" smtClean="0"/>
              <a:t> </a:t>
            </a:r>
            <a:r>
              <a:rPr lang="en-US" b="1" i="1" dirty="0" err="1" smtClean="0"/>
              <a:t>dat</a:t>
            </a:r>
            <a:r>
              <a:rPr lang="en-US" b="1" i="1" dirty="0" smtClean="0"/>
              <a:t> </a:t>
            </a:r>
            <a:r>
              <a:rPr lang="en-US" b="1" i="1" dirty="0" err="1" smtClean="0"/>
              <a:t>fyzikálních</a:t>
            </a:r>
            <a:r>
              <a:rPr lang="en-US" b="1" i="1" dirty="0" smtClean="0"/>
              <a:t> </a:t>
            </a:r>
            <a:r>
              <a:rPr lang="en-US" b="1" i="1" dirty="0" err="1" smtClean="0"/>
              <a:t>měření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Studijní</a:t>
            </a:r>
            <a:r>
              <a:rPr lang="en-US" dirty="0" smtClean="0"/>
              <a:t> text pro </a:t>
            </a:r>
            <a:r>
              <a:rPr lang="en-US" dirty="0" err="1" smtClean="0"/>
              <a:t>řešitele</a:t>
            </a:r>
            <a:r>
              <a:rPr lang="en-US" dirty="0" smtClean="0"/>
              <a:t> FO, </a:t>
            </a:r>
            <a:r>
              <a:rPr lang="en-US" dirty="0" err="1" smtClean="0"/>
              <a:t>studující</a:t>
            </a:r>
            <a:r>
              <a:rPr lang="en-US" dirty="0" smtClean="0"/>
              <a:t> </a:t>
            </a:r>
            <a:r>
              <a:rPr lang="en-US" dirty="0" err="1" smtClean="0"/>
              <a:t>fyziku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UHK a </a:t>
            </a:r>
            <a:r>
              <a:rPr lang="en-US" dirty="0" err="1" smtClean="0"/>
              <a:t>ostatní</a:t>
            </a:r>
            <a:r>
              <a:rPr lang="en-US" dirty="0" smtClean="0"/>
              <a:t> </a:t>
            </a:r>
            <a:r>
              <a:rPr lang="en-US" dirty="0" err="1" smtClean="0"/>
              <a:t>zájemce</a:t>
            </a:r>
            <a:r>
              <a:rPr lang="en-US" dirty="0" smtClean="0"/>
              <a:t> o </a:t>
            </a:r>
            <a:r>
              <a:rPr lang="en-US" dirty="0" err="1" smtClean="0"/>
              <a:t>fyziku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3700" y="4355787"/>
            <a:ext cx="2705100" cy="980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Čím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56000" y="3987800"/>
            <a:ext cx="8013700" cy="2463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MS Excel / LibreOffice </a:t>
            </a:r>
            <a:r>
              <a:rPr lang="en-US" dirty="0" err="1" smtClean="0"/>
              <a:t>Calc</a:t>
            </a:r>
            <a:endParaRPr lang="en-US" dirty="0" smtClean="0"/>
          </a:p>
          <a:p>
            <a:pPr lvl="1"/>
            <a:r>
              <a:rPr lang="en-US" dirty="0" err="1" smtClean="0"/>
              <a:t>Kalkulačka</a:t>
            </a:r>
            <a:r>
              <a:rPr lang="en-US" dirty="0" smtClean="0"/>
              <a:t> </a:t>
            </a:r>
            <a:r>
              <a:rPr lang="en-US" dirty="0" err="1" smtClean="0"/>
              <a:t>neukladá</a:t>
            </a:r>
            <a:r>
              <a:rPr lang="en-US" dirty="0" smtClean="0"/>
              <a:t> :-)</a:t>
            </a:r>
          </a:p>
          <a:p>
            <a:r>
              <a:rPr lang="en-US" dirty="0" smtClean="0"/>
              <a:t>Tracker, Audacity, ImageJ</a:t>
            </a:r>
          </a:p>
          <a:p>
            <a:r>
              <a:rPr lang="en-US" dirty="0" err="1" smtClean="0"/>
              <a:t>Programovacie</a:t>
            </a:r>
            <a:r>
              <a:rPr lang="en-US" dirty="0" smtClean="0"/>
              <a:t> </a:t>
            </a:r>
            <a:r>
              <a:rPr lang="en-US" dirty="0" err="1" smtClean="0"/>
              <a:t>jazyky</a:t>
            </a:r>
            <a:r>
              <a:rPr lang="en-US" dirty="0" smtClean="0"/>
              <a:t> a .txt, (+GNUPLOT)</a:t>
            </a:r>
          </a:p>
          <a:p>
            <a:pPr lvl="1"/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spracovaní</a:t>
            </a:r>
            <a:r>
              <a:rPr lang="en-US" dirty="0" smtClean="0"/>
              <a:t> vela </a:t>
            </a:r>
            <a:r>
              <a:rPr lang="en-US" dirty="0" err="1" smtClean="0"/>
              <a:t>dát</a:t>
            </a:r>
            <a:r>
              <a:rPr lang="en-US" dirty="0" smtClean="0"/>
              <a:t> (100MB) </a:t>
            </a:r>
            <a:r>
              <a:rPr lang="en-US" dirty="0" err="1" smtClean="0"/>
              <a:t>nechcete</a:t>
            </a:r>
            <a:r>
              <a:rPr lang="en-US" dirty="0" smtClean="0"/>
              <a:t> </a:t>
            </a:r>
            <a:r>
              <a:rPr lang="en-US" dirty="0" err="1" smtClean="0"/>
              <a:t>ukladať</a:t>
            </a:r>
            <a:r>
              <a:rPr lang="en-US" dirty="0" smtClean="0"/>
              <a:t> </a:t>
            </a:r>
            <a:r>
              <a:rPr lang="en-US" dirty="0" err="1" smtClean="0"/>
              <a:t>medzikroky</a:t>
            </a:r>
            <a:r>
              <a:rPr lang="en-US" dirty="0" smtClean="0"/>
              <a:t>: v </a:t>
            </a:r>
            <a:r>
              <a:rPr lang="en-US" dirty="0" err="1" smtClean="0"/>
              <a:t>Exceli</a:t>
            </a:r>
            <a:r>
              <a:rPr lang="en-US" dirty="0" smtClean="0"/>
              <a:t>/</a:t>
            </a:r>
            <a:r>
              <a:rPr lang="en-US" dirty="0" err="1" smtClean="0"/>
              <a:t>Calcu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tomu</a:t>
            </a:r>
            <a:r>
              <a:rPr lang="en-US" dirty="0" smtClean="0"/>
              <a:t> </a:t>
            </a:r>
            <a:r>
              <a:rPr lang="en-US" dirty="0" err="1" smtClean="0"/>
              <a:t>nevyhnete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1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Chyby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Systematická</a:t>
            </a:r>
            <a:r>
              <a:rPr lang="en-US" sz="2800" dirty="0" smtClean="0">
                <a:solidFill>
                  <a:schemeClr val="tx1"/>
                </a:solidFill>
              </a:rPr>
              <a:t> vs </a:t>
            </a:r>
            <a:r>
              <a:rPr lang="en-US" sz="2800" dirty="0" err="1" smtClean="0">
                <a:solidFill>
                  <a:schemeClr val="tx1"/>
                </a:solidFill>
              </a:rPr>
              <a:t>Náhodná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6519446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http://www.carolina.com/teacher-resources/Interactive/accuracy-versus-precision-beanbag-toss/</a:t>
            </a:r>
            <a:endParaRPr lang="en-US" sz="1600" dirty="0"/>
          </a:p>
        </p:txBody>
      </p:sp>
      <p:pic>
        <p:nvPicPr>
          <p:cNvPr id="1026" name="Picture 2" descr="accuracy-vs-prec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411162"/>
            <a:ext cx="5732463" cy="57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/>
          <a:lstStyle/>
          <a:p>
            <a:r>
              <a:rPr lang="en-US" dirty="0" err="1" smtClean="0"/>
              <a:t>Ručné</a:t>
            </a:r>
            <a:r>
              <a:rPr lang="en-US" dirty="0" smtClean="0"/>
              <a:t> </a:t>
            </a:r>
            <a:r>
              <a:rPr lang="en-US" dirty="0" err="1" smtClean="0"/>
              <a:t>meranie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kedy</a:t>
            </a:r>
            <a:r>
              <a:rPr lang="en-US" dirty="0" smtClean="0"/>
              <a:t> </a:t>
            </a:r>
            <a:r>
              <a:rPr lang="en-US" dirty="0" err="1" smtClean="0"/>
              <a:t>zanikla</a:t>
            </a:r>
            <a:r>
              <a:rPr lang="en-US" dirty="0" smtClean="0"/>
              <a:t> </a:t>
            </a:r>
            <a:r>
              <a:rPr lang="en-US" dirty="0" err="1" smtClean="0"/>
              <a:t>ultrahydrofóbna</a:t>
            </a:r>
            <a:r>
              <a:rPr lang="en-US" dirty="0" smtClean="0"/>
              <a:t> </a:t>
            </a:r>
            <a:r>
              <a:rPr lang="en-US" dirty="0" err="1" smtClean="0"/>
              <a:t>kvapka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131" y="4465983"/>
            <a:ext cx="6400799" cy="2392017"/>
          </a:xfrm>
        </p:spPr>
        <p:txBody>
          <a:bodyPr/>
          <a:lstStyle/>
          <a:p>
            <a:r>
              <a:rPr lang="en-US" dirty="0" err="1" smtClean="0"/>
              <a:t>Reagujeme</a:t>
            </a:r>
            <a:r>
              <a:rPr lang="en-US" dirty="0" smtClean="0"/>
              <a:t> </a:t>
            </a:r>
            <a:r>
              <a:rPr lang="en-US" b="1" dirty="0" err="1" smtClean="0"/>
              <a:t>až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chvíli</a:t>
            </a:r>
            <a:r>
              <a:rPr lang="en-US" b="1" dirty="0" smtClean="0"/>
              <a:t> </a:t>
            </a:r>
            <a:r>
              <a:rPr lang="en-US" dirty="0" smtClean="0"/>
              <a:t>(“</a:t>
            </a:r>
            <a:r>
              <a:rPr lang="en-US" dirty="0" err="1" smtClean="0"/>
              <a:t>reakčná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”)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Reakčná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 </a:t>
            </a:r>
            <a:r>
              <a:rPr lang="en-US" b="1" dirty="0" err="1" smtClean="0"/>
              <a:t>nie</a:t>
            </a:r>
            <a:r>
              <a:rPr lang="en-US" b="1" dirty="0" smtClean="0"/>
              <a:t> je </a:t>
            </a:r>
            <a:r>
              <a:rPr lang="en-US" b="1" dirty="0" err="1" smtClean="0"/>
              <a:t>vždy</a:t>
            </a:r>
            <a:r>
              <a:rPr lang="en-US" b="1" dirty="0" smtClean="0"/>
              <a:t> </a:t>
            </a:r>
            <a:r>
              <a:rPr lang="en-US" b="1" dirty="0" err="1" smtClean="0"/>
              <a:t>rovnaká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8900" y="1720611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Absolútny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čas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“o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koľkej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Elbow Connector 9"/>
          <p:cNvCxnSpPr>
            <a:stCxn id="4" idx="1"/>
          </p:cNvCxnSpPr>
          <p:nvPr/>
        </p:nvCxnSpPr>
        <p:spPr>
          <a:xfrm rot="10800000">
            <a:off x="1219200" y="1589092"/>
            <a:ext cx="139700" cy="33157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18678" y="3515251"/>
            <a:ext cx="5016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3379" y="3603118"/>
            <a:ext cx="153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Kvapka</a:t>
            </a:r>
            <a:r>
              <a:rPr lang="en-US" dirty="0" smtClean="0"/>
              <a:t> </a:t>
            </a:r>
            <a:r>
              <a:rPr lang="en-US" dirty="0" err="1" smtClean="0"/>
              <a:t>zanikla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4401378" y="3128972"/>
            <a:ext cx="635000" cy="386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360029" y="3118652"/>
            <a:ext cx="635000" cy="386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41241" y="314591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Čas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12030" y="3603118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Stlačili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stopky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792723"/>
            <a:ext cx="6400799" cy="25781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Reagujeme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konečnom</a:t>
            </a:r>
            <a:r>
              <a:rPr lang="en-US" dirty="0" smtClean="0"/>
              <a:t> </a:t>
            </a:r>
            <a:r>
              <a:rPr lang="en-US" dirty="0" err="1" smtClean="0"/>
              <a:t>čase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(“</a:t>
            </a:r>
            <a:r>
              <a:rPr lang="en-US" dirty="0" err="1" smtClean="0"/>
              <a:t>reakčná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”)</a:t>
            </a:r>
          </a:p>
          <a:p>
            <a:r>
              <a:rPr lang="en-US" dirty="0" err="1" smtClean="0"/>
              <a:t>Fúka</a:t>
            </a:r>
            <a:r>
              <a:rPr lang="en-US" dirty="0" smtClean="0"/>
              <a:t> SZ </a:t>
            </a:r>
            <a:r>
              <a:rPr lang="en-US" dirty="0" err="1" smtClean="0"/>
              <a:t>vietor</a:t>
            </a:r>
            <a:endParaRPr lang="en-US" dirty="0" smtClean="0"/>
          </a:p>
          <a:p>
            <a:r>
              <a:rPr lang="en-US" dirty="0" err="1"/>
              <a:t>Pravítko</a:t>
            </a:r>
            <a:r>
              <a:rPr lang="en-US" dirty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dieliky</a:t>
            </a:r>
            <a:r>
              <a:rPr lang="en-US" dirty="0" smtClean="0"/>
              <a:t>,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pixle</a:t>
            </a:r>
            <a:endParaRPr lang="en-US" dirty="0" smtClean="0"/>
          </a:p>
          <a:p>
            <a:r>
              <a:rPr lang="en-US" dirty="0"/>
              <a:t>IP </a:t>
            </a:r>
            <a:r>
              <a:rPr lang="en-US" dirty="0" err="1" smtClean="0"/>
              <a:t>tlakomer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nakalibrovaný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4483" y="1294024"/>
            <a:ext cx="42067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+mj-lt"/>
              </a:rPr>
              <a:t>Systematická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chyba</a:t>
            </a:r>
            <a:endParaRPr lang="en-US" sz="36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	</a:t>
            </a:r>
            <a:r>
              <a:rPr lang="en-US" sz="2400" dirty="0" err="1" smtClean="0">
                <a:latin typeface="+mj-lt"/>
              </a:rPr>
              <a:t>odčítať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err="1" smtClean="0">
                <a:latin typeface="+mj-lt"/>
              </a:rPr>
              <a:t>prenásobiť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	</a:t>
            </a:r>
            <a:r>
              <a:rPr lang="en-US" sz="2400" dirty="0" err="1" smtClean="0">
                <a:latin typeface="+mj-lt"/>
              </a:rPr>
              <a:t>lepšie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rozlíšenie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	</a:t>
            </a:r>
            <a:r>
              <a:rPr lang="en-US" sz="2400" dirty="0" err="1" smtClean="0">
                <a:latin typeface="+mj-lt"/>
              </a:rPr>
              <a:t>presnosť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prístroja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odhad</a:t>
            </a:r>
            <a:endParaRPr lang="en-US" sz="24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362" y="4274579"/>
            <a:ext cx="445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+mj-lt"/>
              </a:rPr>
              <a:t>Náhodná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chyba</a:t>
            </a:r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	</a:t>
            </a:r>
            <a:r>
              <a:rPr lang="en-US" sz="2400" dirty="0" err="1" smtClean="0">
                <a:latin typeface="+mj-lt"/>
              </a:rPr>
              <a:t>priemerná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hodnota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rozptyl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	</a:t>
            </a:r>
            <a:r>
              <a:rPr lang="en-US" sz="2400" dirty="0" err="1" smtClean="0">
                <a:latin typeface="+mj-lt"/>
              </a:rPr>
              <a:t>opakujeme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veľa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krát</a:t>
            </a:r>
            <a:endParaRPr lang="en-US" sz="2400" dirty="0">
              <a:latin typeface="+mj-lt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4526901" y="901700"/>
            <a:ext cx="767249" cy="2169645"/>
          </a:xfrm>
          <a:prstGeom prst="leftBrace">
            <a:avLst>
              <a:gd name="adj1" fmla="val 717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588000" y="3886201"/>
            <a:ext cx="6606496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Reakčná</a:t>
            </a:r>
            <a:r>
              <a:rPr lang="en-US" dirty="0" smtClean="0"/>
              <a:t> </a:t>
            </a:r>
            <a:r>
              <a:rPr lang="en-US" dirty="0" err="1" smtClean="0"/>
              <a:t>doba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náhodne</a:t>
            </a:r>
            <a:r>
              <a:rPr lang="en-US" dirty="0" smtClean="0"/>
              <a:t> </a:t>
            </a:r>
            <a:r>
              <a:rPr lang="en-US" dirty="0" err="1" smtClean="0"/>
              <a:t>mení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miestnosti</a:t>
            </a:r>
            <a:r>
              <a:rPr lang="en-US" dirty="0" smtClean="0"/>
              <a:t> </a:t>
            </a:r>
            <a:r>
              <a:rPr lang="en-US" dirty="0" err="1" smtClean="0"/>
              <a:t>fluktuuje</a:t>
            </a:r>
            <a:r>
              <a:rPr lang="en-US" dirty="0" smtClean="0"/>
              <a:t> T, p</a:t>
            </a:r>
          </a:p>
          <a:p>
            <a:r>
              <a:rPr lang="en-US" dirty="0" smtClean="0"/>
              <a:t>EM </a:t>
            </a:r>
            <a:r>
              <a:rPr lang="en-US" dirty="0" err="1" smtClean="0"/>
              <a:t>šum</a:t>
            </a:r>
            <a:r>
              <a:rPr lang="en-US" dirty="0" smtClean="0"/>
              <a:t> v </a:t>
            </a:r>
            <a:r>
              <a:rPr lang="en-US" dirty="0" err="1" smtClean="0"/>
              <a:t>miestnosti</a:t>
            </a:r>
            <a:r>
              <a:rPr lang="en-US" dirty="0" smtClean="0"/>
              <a:t> s </a:t>
            </a:r>
            <a:r>
              <a:rPr lang="en-US" dirty="0" err="1" smtClean="0"/>
              <a:t>obvodom</a:t>
            </a:r>
            <a:endParaRPr lang="en-US" dirty="0" smtClean="0"/>
          </a:p>
          <a:p>
            <a:r>
              <a:rPr lang="en-US" dirty="0" err="1" smtClean="0"/>
              <a:t>Magnetický</a:t>
            </a:r>
            <a:r>
              <a:rPr lang="en-US" dirty="0" smtClean="0"/>
              <a:t> </a:t>
            </a:r>
            <a:r>
              <a:rPr lang="en-US" dirty="0" err="1" smtClean="0"/>
              <a:t>vláčik</a:t>
            </a:r>
            <a:r>
              <a:rPr lang="en-US" dirty="0" smtClean="0"/>
              <a:t> ide </a:t>
            </a:r>
            <a:r>
              <a:rPr lang="en-US" dirty="0" err="1" smtClean="0"/>
              <a:t>mierne</a:t>
            </a:r>
            <a:r>
              <a:rPr lang="en-US" dirty="0" smtClean="0"/>
              <a:t> </a:t>
            </a:r>
            <a:r>
              <a:rPr lang="en-US" dirty="0" err="1" smtClean="0"/>
              <a:t>inou</a:t>
            </a:r>
            <a:r>
              <a:rPr lang="en-US" dirty="0" smtClean="0"/>
              <a:t> </a:t>
            </a:r>
            <a:r>
              <a:rPr lang="en-US" dirty="0" err="1" smtClean="0"/>
              <a:t>cestou</a:t>
            </a:r>
            <a:endParaRPr lang="en-US" dirty="0" smtClean="0"/>
          </a:p>
          <a:p>
            <a:r>
              <a:rPr lang="en-US" dirty="0" err="1" smtClean="0"/>
              <a:t>Knihy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preplietli</a:t>
            </a:r>
            <a:r>
              <a:rPr lang="en-US" dirty="0" smtClean="0"/>
              <a:t> </a:t>
            </a:r>
            <a:r>
              <a:rPr lang="en-US" dirty="0" err="1" smtClean="0"/>
              <a:t>mierne</a:t>
            </a:r>
            <a:r>
              <a:rPr lang="en-US" dirty="0" smtClean="0"/>
              <a:t> </a:t>
            </a:r>
            <a:r>
              <a:rPr lang="en-US" dirty="0" err="1" smtClean="0"/>
              <a:t>nakrivo</a:t>
            </a:r>
            <a:endParaRPr lang="en-US" dirty="0" smtClean="0"/>
          </a:p>
        </p:txBody>
      </p:sp>
      <p:sp>
        <p:nvSpPr>
          <p:cNvPr id="24" name="Left Brace 23"/>
          <p:cNvSpPr/>
          <p:nvPr/>
        </p:nvSpPr>
        <p:spPr>
          <a:xfrm>
            <a:off x="4747402" y="4096778"/>
            <a:ext cx="767249" cy="2169645"/>
          </a:xfrm>
          <a:prstGeom prst="leftBrace">
            <a:avLst>
              <a:gd name="adj1" fmla="val 717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/>
          <a:lstStyle/>
          <a:p>
            <a:r>
              <a:rPr lang="en-US" dirty="0" err="1" smtClean="0"/>
              <a:t>Počítame</a:t>
            </a:r>
            <a:r>
              <a:rPr lang="en-US" dirty="0" smtClean="0"/>
              <a:t> </a:t>
            </a:r>
            <a:r>
              <a:rPr lang="en-US" dirty="0" err="1" smtClean="0"/>
              <a:t>náhodnú</a:t>
            </a:r>
            <a:r>
              <a:rPr lang="en-US" dirty="0" smtClean="0"/>
              <a:t> </a:t>
            </a:r>
            <a:r>
              <a:rPr lang="en-US" dirty="0" err="1" smtClean="0"/>
              <a:t>chybu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utopistický</a:t>
            </a:r>
            <a:r>
              <a:rPr lang="en-US" dirty="0" smtClean="0"/>
              <a:t> </a:t>
            </a:r>
            <a:r>
              <a:rPr lang="en-US" dirty="0" err="1" smtClean="0"/>
              <a:t>prístup</a:t>
            </a:r>
            <a:r>
              <a:rPr lang="en-US" dirty="0" smtClean="0"/>
              <a:t>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Najlepšie by bolo </a:t>
                </a:r>
                <a:r>
                  <a:rPr lang="en-US" dirty="0" err="1" smtClean="0"/>
                  <a:t>urobiť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/>
                  <a:t> (hrozne </a:t>
                </a:r>
                <a:r>
                  <a:rPr lang="en-US" dirty="0" err="1" smtClean="0"/>
                  <a:t>ve</a:t>
                </a:r>
                <a:r>
                  <a:rPr lang="en-US" dirty="0" err="1"/>
                  <a:t>ľ</a:t>
                </a:r>
                <a:r>
                  <a:rPr lang="en-US" dirty="0" err="1" smtClean="0"/>
                  <a:t>a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meraní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spočítať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Namerané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hodnoty</a:t>
                </a:r>
                <a:r>
                  <a:rPr lang="en-US" dirty="0" smtClean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Priemerná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hodnota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err="1" smtClean="0"/>
                  <a:t>Odchýlky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meraní</a:t>
                </a:r>
                <a:r>
                  <a:rPr lang="en-US" dirty="0" smtClean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Rozptyl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(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disperzia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):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Štandardná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odchýlka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ra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err="1" smtClean="0"/>
                  <a:t>Máme</a:t>
                </a:r>
                <a:r>
                  <a:rPr lang="en-US" b="1" dirty="0" smtClean="0"/>
                  <a:t> ale </a:t>
                </a:r>
                <a:r>
                  <a:rPr lang="en-US" b="1" dirty="0" err="1" smtClean="0"/>
                  <a:t>iba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konečné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 smtClean="0"/>
                  <a:t>!</a:t>
                </a:r>
                <a:endParaRPr lang="en-US" b="1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8004313" y="6259539"/>
            <a:ext cx="39358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203096" y="4868044"/>
            <a:ext cx="3776869" cy="1285478"/>
          </a:xfrm>
          <a:custGeom>
            <a:avLst/>
            <a:gdLst>
              <a:gd name="connsiteX0" fmla="*/ 0 w 3776869"/>
              <a:gd name="connsiteY0" fmla="*/ 1272226 h 1272226"/>
              <a:gd name="connsiteX1" fmla="*/ 1073426 w 3776869"/>
              <a:gd name="connsiteY1" fmla="*/ 1060191 h 1272226"/>
              <a:gd name="connsiteX2" fmla="*/ 1842052 w 3776869"/>
              <a:gd name="connsiteY2" fmla="*/ 17 h 1272226"/>
              <a:gd name="connsiteX3" fmla="*/ 2796209 w 3776869"/>
              <a:gd name="connsiteY3" fmla="*/ 1033687 h 1272226"/>
              <a:gd name="connsiteX4" fmla="*/ 3776869 w 3776869"/>
              <a:gd name="connsiteY4" fmla="*/ 1258974 h 1272226"/>
              <a:gd name="connsiteX0" fmla="*/ 0 w 3776869"/>
              <a:gd name="connsiteY0" fmla="*/ 1285478 h 1285478"/>
              <a:gd name="connsiteX1" fmla="*/ 1073426 w 3776869"/>
              <a:gd name="connsiteY1" fmla="*/ 1073443 h 1285478"/>
              <a:gd name="connsiteX2" fmla="*/ 1683026 w 3776869"/>
              <a:gd name="connsiteY2" fmla="*/ 17 h 1285478"/>
              <a:gd name="connsiteX3" fmla="*/ 2796209 w 3776869"/>
              <a:gd name="connsiteY3" fmla="*/ 1046939 h 1285478"/>
              <a:gd name="connsiteX4" fmla="*/ 3776869 w 3776869"/>
              <a:gd name="connsiteY4" fmla="*/ 1272226 h 128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6869" h="1285478">
                <a:moveTo>
                  <a:pt x="0" y="1285478"/>
                </a:moveTo>
                <a:cubicBezTo>
                  <a:pt x="383208" y="1285478"/>
                  <a:pt x="792922" y="1287687"/>
                  <a:pt x="1073426" y="1073443"/>
                </a:cubicBezTo>
                <a:cubicBezTo>
                  <a:pt x="1353930" y="859200"/>
                  <a:pt x="1395896" y="4434"/>
                  <a:pt x="1683026" y="17"/>
                </a:cubicBezTo>
                <a:cubicBezTo>
                  <a:pt x="1970157" y="-4400"/>
                  <a:pt x="2447235" y="834904"/>
                  <a:pt x="2796209" y="1046939"/>
                </a:cubicBezTo>
                <a:cubicBezTo>
                  <a:pt x="3145183" y="1258974"/>
                  <a:pt x="3447774" y="1264495"/>
                  <a:pt x="3776869" y="127222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10343" y="6365557"/>
                <a:ext cx="2648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343" y="6365557"/>
                <a:ext cx="26488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629112" y="6351959"/>
                <a:ext cx="8159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2" y="6351959"/>
                <a:ext cx="815993" cy="461665"/>
              </a:xfrm>
              <a:prstGeom prst="rect">
                <a:avLst/>
              </a:prstGeom>
              <a:blipFill>
                <a:blip r:embed="rId4"/>
                <a:stretch>
                  <a:fillRect r="-225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0091530" y="4245209"/>
            <a:ext cx="0" cy="2120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600661" y="4443992"/>
            <a:ext cx="13252" cy="1921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75414" y="4098568"/>
            <a:ext cx="159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padá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926581" y="5592417"/>
            <a:ext cx="661906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088196" y="5659332"/>
                <a:ext cx="8254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196" y="5659332"/>
                <a:ext cx="82541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2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5530" y="2994991"/>
            <a:ext cx="9796210" cy="28714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/>
          <a:lstStyle/>
          <a:p>
            <a:r>
              <a:rPr lang="en-US" dirty="0" err="1" smtClean="0"/>
              <a:t>Počítame</a:t>
            </a:r>
            <a:r>
              <a:rPr lang="en-US" dirty="0" smtClean="0"/>
              <a:t> </a:t>
            </a:r>
            <a:r>
              <a:rPr lang="en-US" dirty="0" err="1" smtClean="0"/>
              <a:t>náhodnú</a:t>
            </a:r>
            <a:r>
              <a:rPr lang="en-US" dirty="0" smtClean="0"/>
              <a:t> </a:t>
            </a:r>
            <a:r>
              <a:rPr lang="en-US" dirty="0" err="1" smtClean="0"/>
              <a:t>chybu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realistický</a:t>
            </a:r>
            <a:r>
              <a:rPr lang="en-US" dirty="0" smtClean="0"/>
              <a:t> </a:t>
            </a:r>
            <a:r>
              <a:rPr lang="en-US" dirty="0" err="1" smtClean="0"/>
              <a:t>prístup</a:t>
            </a:r>
            <a:r>
              <a:rPr lang="en-US" dirty="0" smtClean="0"/>
              <a:t>”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84313" y="1825624"/>
                <a:ext cx="10969487" cy="503237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Máme </a:t>
                </a:r>
                <a:r>
                  <a:rPr lang="en-US" dirty="0" err="1" smtClean="0"/>
                  <a:t>malý</a:t>
                </a:r>
                <a:r>
                  <a:rPr lang="en-US" dirty="0" smtClean="0"/>
                  <a:t> (10) </a:t>
                </a:r>
                <a:r>
                  <a:rPr lang="en-US" dirty="0" err="1" smtClean="0"/>
                  <a:t>počet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meraní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chceme</a:t>
                </a:r>
                <a:r>
                  <a:rPr lang="en-US" dirty="0" smtClean="0"/>
                  <a:t> z </a:t>
                </a:r>
                <a:r>
                  <a:rPr lang="en-US" dirty="0" err="1" smtClean="0"/>
                  <a:t>nich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odhadnúť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err="1" smtClean="0"/>
                  <a:t>Najbližšie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sú</a:t>
                </a:r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Odhad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priemernej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hodnoty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 err="1" smtClean="0"/>
                  <a:t>Odhad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št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odch</a:t>
                </a:r>
                <a:r>
                  <a:rPr lang="en-US" dirty="0" smtClean="0"/>
                  <a:t>.: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err="1" smtClean="0"/>
                  <a:t>Odhad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št</a:t>
                </a:r>
                <a:r>
                  <a:rPr lang="en-US" dirty="0" smtClean="0"/>
                  <a:t>. </a:t>
                </a:r>
                <a:r>
                  <a:rPr lang="en-US" dirty="0" err="1"/>
                  <a:t>o</a:t>
                </a:r>
                <a:r>
                  <a:rPr lang="en-US" dirty="0" err="1" smtClean="0"/>
                  <a:t>dch</a:t>
                </a:r>
                <a:r>
                  <a:rPr lang="en-US" dirty="0" smtClean="0"/>
                  <a:t>.</a:t>
                </a:r>
                <a:r>
                  <a:rPr lang="en-US" b="1" i="1" dirty="0" smtClean="0"/>
                  <a:t> </a:t>
                </a:r>
                <a:r>
                  <a:rPr lang="en-US" b="1" i="1" dirty="0" err="1"/>
                  <a:t>p</a:t>
                </a:r>
                <a:r>
                  <a:rPr lang="en-US" b="1" i="1" dirty="0" err="1" smtClean="0"/>
                  <a:t>riemeru</a:t>
                </a:r>
                <a:r>
                  <a:rPr lang="en-US" b="1" i="1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i="1" dirty="0"/>
                  <a:t/>
                </a:r>
                <a:br>
                  <a:rPr lang="en-US" b="1" i="1" dirty="0"/>
                </a:br>
                <a:r>
                  <a:rPr lang="en-US" dirty="0" smtClean="0"/>
                  <a:t>(</a:t>
                </a:r>
                <a:r>
                  <a:rPr lang="en-US" dirty="0" smtClean="0"/>
                  <a:t>pre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meraní)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		</a:t>
                </a: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 err="1" smtClean="0"/>
                  <a:t>Odvodenie</a:t>
                </a:r>
                <a:r>
                  <a:rPr lang="en-US" sz="2400" dirty="0" smtClean="0"/>
                  <a:t> v lit.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313" y="1825624"/>
                <a:ext cx="10969487" cy="5032376"/>
              </a:xfrm>
              <a:blipFill>
                <a:blip r:embed="rId2"/>
                <a:stretch>
                  <a:fillRect l="-1111" t="-1090"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587584" y="5169231"/>
            <a:ext cx="4445388" cy="1561174"/>
            <a:chOff x="6750096" y="4372922"/>
            <a:chExt cx="5229869" cy="199263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8004313" y="6259539"/>
              <a:ext cx="39358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8203096" y="4868044"/>
              <a:ext cx="3776869" cy="1285478"/>
            </a:xfrm>
            <a:custGeom>
              <a:avLst/>
              <a:gdLst>
                <a:gd name="connsiteX0" fmla="*/ 0 w 3776869"/>
                <a:gd name="connsiteY0" fmla="*/ 1272226 h 1272226"/>
                <a:gd name="connsiteX1" fmla="*/ 1073426 w 3776869"/>
                <a:gd name="connsiteY1" fmla="*/ 1060191 h 1272226"/>
                <a:gd name="connsiteX2" fmla="*/ 1842052 w 3776869"/>
                <a:gd name="connsiteY2" fmla="*/ 17 h 1272226"/>
                <a:gd name="connsiteX3" fmla="*/ 2796209 w 3776869"/>
                <a:gd name="connsiteY3" fmla="*/ 1033687 h 1272226"/>
                <a:gd name="connsiteX4" fmla="*/ 3776869 w 3776869"/>
                <a:gd name="connsiteY4" fmla="*/ 1258974 h 1272226"/>
                <a:gd name="connsiteX0" fmla="*/ 0 w 3776869"/>
                <a:gd name="connsiteY0" fmla="*/ 1285478 h 1285478"/>
                <a:gd name="connsiteX1" fmla="*/ 1073426 w 3776869"/>
                <a:gd name="connsiteY1" fmla="*/ 1073443 h 1285478"/>
                <a:gd name="connsiteX2" fmla="*/ 1683026 w 3776869"/>
                <a:gd name="connsiteY2" fmla="*/ 17 h 1285478"/>
                <a:gd name="connsiteX3" fmla="*/ 2796209 w 3776869"/>
                <a:gd name="connsiteY3" fmla="*/ 1046939 h 1285478"/>
                <a:gd name="connsiteX4" fmla="*/ 3776869 w 3776869"/>
                <a:gd name="connsiteY4" fmla="*/ 1272226 h 128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6869" h="1285478">
                  <a:moveTo>
                    <a:pt x="0" y="1285478"/>
                  </a:moveTo>
                  <a:cubicBezTo>
                    <a:pt x="383208" y="1285478"/>
                    <a:pt x="792922" y="1287687"/>
                    <a:pt x="1073426" y="1073443"/>
                  </a:cubicBezTo>
                  <a:cubicBezTo>
                    <a:pt x="1353930" y="859200"/>
                    <a:pt x="1395896" y="4434"/>
                    <a:pt x="1683026" y="17"/>
                  </a:cubicBezTo>
                  <a:cubicBezTo>
                    <a:pt x="1970157" y="-4400"/>
                    <a:pt x="2447235" y="834904"/>
                    <a:pt x="2796209" y="1046939"/>
                  </a:cubicBezTo>
                  <a:cubicBezTo>
                    <a:pt x="3145183" y="1258974"/>
                    <a:pt x="3447774" y="1264495"/>
                    <a:pt x="3776869" y="127222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541065" y="5592416"/>
                  <a:ext cx="329306" cy="6285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1065" y="5592416"/>
                  <a:ext cx="329306" cy="6285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0114933" y="4372922"/>
                  <a:ext cx="815993" cy="461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4933" y="4372922"/>
                  <a:ext cx="815993" cy="461666"/>
                </a:xfrm>
                <a:prstGeom prst="rect">
                  <a:avLst/>
                </a:prstGeom>
                <a:blipFill>
                  <a:blip r:embed="rId4"/>
                  <a:stretch>
                    <a:fillRect l="-2632" r="-14035" b="-508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>
              <a:off x="10088195" y="4834588"/>
              <a:ext cx="3334" cy="1530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600663" y="5391853"/>
              <a:ext cx="5053" cy="973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50096" y="5391854"/>
              <a:ext cx="1596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Ako</a:t>
              </a:r>
              <a:r>
                <a:rPr lang="en-US" dirty="0" smtClean="0"/>
                <a:t> </a:t>
              </a:r>
              <a:r>
                <a:rPr lang="en-US" dirty="0" err="1" smtClean="0"/>
                <a:t>často</a:t>
              </a:r>
              <a:r>
                <a:rPr lang="en-US" dirty="0" smtClean="0"/>
                <a:t> </a:t>
              </a:r>
              <a:r>
                <a:rPr lang="en-US" dirty="0" err="1" smtClean="0"/>
                <a:t>padá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9926581" y="5592417"/>
              <a:ext cx="661906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10088196" y="5659332"/>
                  <a:ext cx="8254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8196" y="5659332"/>
                  <a:ext cx="82541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Oval 2"/>
          <p:cNvSpPr/>
          <p:nvPr/>
        </p:nvSpPr>
        <p:spPr>
          <a:xfrm>
            <a:off x="7479196" y="4030394"/>
            <a:ext cx="596347" cy="622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81022" y="4954254"/>
            <a:ext cx="596347" cy="622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Príklad</a:t>
            </a:r>
            <a:r>
              <a:rPr lang="en-US" dirty="0" smtClean="0"/>
              <a:t>: </a:t>
            </a:r>
            <a:r>
              <a:rPr lang="en-US" dirty="0" err="1" smtClean="0"/>
              <a:t>použitie</a:t>
            </a:r>
            <a:r>
              <a:rPr lang="en-US" dirty="0" smtClean="0"/>
              <a:t> pre </a:t>
            </a:r>
            <a:r>
              <a:rPr lang="en-US" dirty="0" err="1" smtClean="0"/>
              <a:t>reakčnú</a:t>
            </a:r>
            <a:r>
              <a:rPr lang="en-US" dirty="0" smtClean="0"/>
              <a:t> </a:t>
            </a:r>
            <a:r>
              <a:rPr lang="en-US" dirty="0" err="1" smtClean="0"/>
              <a:t>dobu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Vopred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nameriame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priemernú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reakčnú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dobu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/>
                  <a:t> s </a:t>
                </a:r>
                <a:r>
                  <a:rPr lang="en-US" dirty="0" err="1" smtClean="0"/>
                  <a:t>presnosťou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 </a:t>
                </a:r>
                <a:r>
                  <a:rPr lang="en-US" dirty="0" err="1" smtClean="0"/>
                  <a:t>št</a:t>
                </a:r>
                <a:r>
                  <a:rPr lang="en-US" dirty="0" smtClean="0"/>
                  <a:t>. </a:t>
                </a:r>
                <a:r>
                  <a:rPr lang="en-US" dirty="0" err="1"/>
                  <a:t>o</a:t>
                </a:r>
                <a:r>
                  <a:rPr lang="en-US" dirty="0" err="1" smtClean="0"/>
                  <a:t>dch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Stopky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sme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stlačili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raz</a:t>
                </a:r>
                <a:r>
                  <a:rPr lang="en-US" dirty="0" smtClean="0"/>
                  <a:t>, </a:t>
                </a:r>
                <a:r>
                  <a:rPr lang="en-US" dirty="0" smtClean="0"/>
                  <a:t>v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Čas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udalosti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odchýlka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lebo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rozptyl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reakčnej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doby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Stopky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sme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stláčali</a:t>
                </a:r>
                <a:r>
                  <a:rPr lang="en-US" dirty="0" smtClean="0"/>
                  <a:t>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pre </a:t>
                </a:r>
                <a:r>
                  <a:rPr lang="en-US" dirty="0" err="1" smtClean="0"/>
                  <a:t>viac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meraní</a:t>
                </a:r>
                <a:endParaRPr lang="en-US" dirty="0" smtClean="0"/>
              </a:p>
              <a:p>
                <a:r>
                  <a:rPr lang="en-US" dirty="0" err="1" smtClean="0"/>
                  <a:t>Čas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udalosti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odchýlka</a:t>
                </a:r>
                <a:r>
                  <a:rPr lang="en-US" dirty="0" smtClean="0"/>
                  <a:t> je </a:t>
                </a:r>
                <a:r>
                  <a:rPr lang="en-US" dirty="0" err="1" smtClean="0"/>
                  <a:t>daná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7474226" y="5883965"/>
            <a:ext cx="1020417" cy="43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05670" y="6414052"/>
            <a:ext cx="32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Ďalšia</a:t>
            </a:r>
            <a:r>
              <a:rPr lang="en-US" dirty="0" smtClean="0"/>
              <a:t> </a:t>
            </a:r>
            <a:r>
              <a:rPr lang="en-US" dirty="0" err="1" smtClean="0"/>
              <a:t>časť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skladať</a:t>
            </a:r>
            <a:r>
              <a:rPr lang="en-US" dirty="0" smtClean="0"/>
              <a:t> </a:t>
            </a:r>
            <a:r>
              <a:rPr lang="en-US" dirty="0" err="1" smtClean="0"/>
              <a:t>odchýlky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794193" y="3148397"/>
                <a:ext cx="4397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Typicky </a:t>
                </a:r>
                <a:r>
                  <a:rPr lang="en-US" dirty="0" err="1" smtClean="0"/>
                  <a:t>oveľa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viac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ako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neistota</a:t>
                </a:r>
                <a:r>
                  <a:rPr lang="en-US" dirty="0" smtClean="0"/>
                  <a:t> v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teda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193" y="3148397"/>
                <a:ext cx="4397807" cy="369332"/>
              </a:xfrm>
              <a:prstGeom prst="rect">
                <a:avLst/>
              </a:prstGeom>
              <a:blipFill>
                <a:blip r:embed="rId3"/>
                <a:stretch>
                  <a:fillRect l="-1248" t="-8197" r="-319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8090452" y="3517729"/>
            <a:ext cx="1742661" cy="26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9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420</Words>
  <Application>Microsoft Office PowerPoint</Application>
  <PresentationFormat>Widescreen</PresentationFormat>
  <Paragraphs>162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Office Theme</vt:lpstr>
      <vt:lpstr>Práca s experimentálnymi dátami</vt:lpstr>
      <vt:lpstr>Prečo?</vt:lpstr>
      <vt:lpstr>PowerPoint Presentation</vt:lpstr>
      <vt:lpstr>Chyby</vt:lpstr>
      <vt:lpstr>Ručné meranie: kedy zanikla ultrahydrofóbna kvapka?</vt:lpstr>
      <vt:lpstr>PowerPoint Presentation</vt:lpstr>
      <vt:lpstr>Počítame náhodnú chybu: “utopistický prístup”</vt:lpstr>
      <vt:lpstr>Počítame náhodnú chybu: “realistický prístup”</vt:lpstr>
      <vt:lpstr>Príklad: použitie pre reakčnú dobu</vt:lpstr>
      <vt:lpstr>Šírenie chýb</vt:lpstr>
      <vt:lpstr>Odhadujeme chybu odvodenej veličiny</vt:lpstr>
      <vt:lpstr>Odhadujeme chybu odvodenej veličiny</vt:lpstr>
      <vt:lpstr>Pro slajd: Linearizácia pre viac premenných</vt:lpstr>
      <vt:lpstr>Výsledné vzťahy</vt:lpstr>
      <vt:lpstr>Analýza videí: poloha  rýchlosť</vt:lpstr>
      <vt:lpstr>Tracker</vt:lpstr>
      <vt:lpstr>Poloha  rýchlosť  zrýchlenie</vt:lpstr>
      <vt:lpstr>Grafy a fity</vt:lpstr>
      <vt:lpstr>Meriame koeficient reštitúcie</vt:lpstr>
      <vt:lpstr>Chceme:</vt:lpstr>
      <vt:lpstr>Ďakujem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Práca s experimentálnymi dátami</dc:title>
  <dc:creator>Michal Hledík</dc:creator>
  <cp:lastModifiedBy>Michal Hledík</cp:lastModifiedBy>
  <cp:revision>49</cp:revision>
  <dcterms:created xsi:type="dcterms:W3CDTF">2015-10-22T12:56:09Z</dcterms:created>
  <dcterms:modified xsi:type="dcterms:W3CDTF">2015-10-23T12:13:46Z</dcterms:modified>
</cp:coreProperties>
</file>